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8" r:id="rId2"/>
    <p:sldId id="571" r:id="rId3"/>
    <p:sldId id="572" r:id="rId4"/>
    <p:sldId id="447" r:id="rId5"/>
    <p:sldId id="448" r:id="rId6"/>
    <p:sldId id="530" r:id="rId7"/>
    <p:sldId id="354" r:id="rId8"/>
    <p:sldId id="471" r:id="rId9"/>
    <p:sldId id="360" r:id="rId10"/>
    <p:sldId id="465" r:id="rId11"/>
    <p:sldId id="459" r:id="rId12"/>
    <p:sldId id="461" r:id="rId13"/>
    <p:sldId id="457" r:id="rId14"/>
    <p:sldId id="462" r:id="rId15"/>
    <p:sldId id="305" r:id="rId16"/>
    <p:sldId id="490" r:id="rId17"/>
    <p:sldId id="288" r:id="rId18"/>
    <p:sldId id="289" r:id="rId19"/>
    <p:sldId id="290" r:id="rId20"/>
    <p:sldId id="291" r:id="rId21"/>
    <p:sldId id="393" r:id="rId22"/>
    <p:sldId id="394" r:id="rId23"/>
    <p:sldId id="396" r:id="rId24"/>
    <p:sldId id="395" r:id="rId25"/>
    <p:sldId id="399" r:id="rId26"/>
    <p:sldId id="400" r:id="rId27"/>
    <p:sldId id="401" r:id="rId28"/>
    <p:sldId id="531" r:id="rId29"/>
    <p:sldId id="494" r:id="rId30"/>
    <p:sldId id="495" r:id="rId31"/>
    <p:sldId id="491" r:id="rId32"/>
    <p:sldId id="493" r:id="rId33"/>
    <p:sldId id="498" r:id="rId34"/>
    <p:sldId id="499" r:id="rId35"/>
    <p:sldId id="533" r:id="rId36"/>
    <p:sldId id="500" r:id="rId37"/>
    <p:sldId id="501" r:id="rId38"/>
    <p:sldId id="502" r:id="rId39"/>
    <p:sldId id="503" r:id="rId40"/>
    <p:sldId id="505" r:id="rId41"/>
    <p:sldId id="535" r:id="rId42"/>
    <p:sldId id="509" r:id="rId43"/>
    <p:sldId id="536" r:id="rId44"/>
    <p:sldId id="537" r:id="rId45"/>
    <p:sldId id="538" r:id="rId46"/>
    <p:sldId id="545" r:id="rId47"/>
    <p:sldId id="544" r:id="rId48"/>
    <p:sldId id="539" r:id="rId49"/>
    <p:sldId id="540" r:id="rId50"/>
    <p:sldId id="541" r:id="rId51"/>
    <p:sldId id="542" r:id="rId52"/>
    <p:sldId id="543" r:id="rId53"/>
    <p:sldId id="510" r:id="rId54"/>
    <p:sldId id="517" r:id="rId55"/>
    <p:sldId id="518" r:id="rId56"/>
    <p:sldId id="514" r:id="rId57"/>
    <p:sldId id="519" r:id="rId58"/>
    <p:sldId id="525" r:id="rId59"/>
    <p:sldId id="526" r:id="rId60"/>
    <p:sldId id="547" r:id="rId61"/>
    <p:sldId id="549" r:id="rId62"/>
    <p:sldId id="520" r:id="rId63"/>
    <p:sldId id="521" r:id="rId64"/>
    <p:sldId id="551" r:id="rId65"/>
    <p:sldId id="573" r:id="rId66"/>
    <p:sldId id="568" r:id="rId67"/>
    <p:sldId id="569" r:id="rId68"/>
    <p:sldId id="570" r:id="rId69"/>
    <p:sldId id="552" r:id="rId70"/>
    <p:sldId id="553" r:id="rId71"/>
    <p:sldId id="582" r:id="rId72"/>
    <p:sldId id="583" r:id="rId73"/>
    <p:sldId id="584" r:id="rId74"/>
    <p:sldId id="554" r:id="rId75"/>
    <p:sldId id="575" r:id="rId76"/>
    <p:sldId id="576" r:id="rId77"/>
    <p:sldId id="577" r:id="rId78"/>
    <p:sldId id="578" r:id="rId79"/>
    <p:sldId id="579" r:id="rId80"/>
    <p:sldId id="556" r:id="rId81"/>
    <p:sldId id="580" r:id="rId82"/>
    <p:sldId id="557" r:id="rId83"/>
    <p:sldId id="581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646" autoAdjust="0"/>
  </p:normalViewPr>
  <p:slideViewPr>
    <p:cSldViewPr snapToGrid="0" snapToObjects="1">
      <p:cViewPr varScale="1">
        <p:scale>
          <a:sx n="77" d="100"/>
          <a:sy n="77" d="100"/>
        </p:scale>
        <p:origin x="-120" y="-1088"/>
      </p:cViewPr>
      <p:guideLst>
        <p:guide orient="horz" pos="2158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309BC-E157-B941-9274-7246C769B58A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CA74-A41A-DA41-819D-47DBA6190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8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F38B-C6EC-E04E-AD15-3294237678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03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Aging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EF38B-C6EC-E04E-AD15-3294237678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0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insurance companies</a:t>
            </a:r>
            <a:r>
              <a:rPr lang="en-US" baseline="0" dirty="0" smtClean="0"/>
              <a:t> refusing to pay for treatment and disability benefits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CA74-A41A-DA41-819D-47DBA61906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60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insurance companies</a:t>
            </a:r>
            <a:r>
              <a:rPr lang="en-US" baseline="0" dirty="0" smtClean="0"/>
              <a:t> refusing to pay for treatment and disability benefits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CA74-A41A-DA41-819D-47DBA61906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60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7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0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6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15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7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95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8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0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B185A-2D86-CB47-A361-A1EA2142E8EC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1B364-720C-5D42-8F28-7F2862FCD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4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3.jpe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474px-Orbital_gyrus_viewed_from_bottom.png"/>
          <p:cNvPicPr>
            <a:picLocks noChangeAspect="1"/>
          </p:cNvPicPr>
          <p:nvPr/>
        </p:nvPicPr>
        <p:blipFill rotWithShape="1">
          <a:blip r:embed="rId2"/>
          <a:srcRect r="50318" b="52874"/>
          <a:stretch/>
        </p:blipFill>
        <p:spPr>
          <a:xfrm>
            <a:off x="4603852" y="1414885"/>
            <a:ext cx="4540148" cy="544311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97377"/>
            <a:ext cx="6166069" cy="1874345"/>
          </a:xfrm>
        </p:spPr>
        <p:txBody>
          <a:bodyPr>
            <a:normAutofit/>
          </a:bodyPr>
          <a:lstStyle/>
          <a:p>
            <a:r>
              <a:rPr lang="en-US" dirty="0" smtClean="0"/>
              <a:t>The State Space Theory of OFC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71722"/>
            <a:ext cx="6166069" cy="102296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Gill Sans"/>
                <a:cs typeface="Gill Sans"/>
              </a:rPr>
              <a:t>Bob Wilson</a:t>
            </a:r>
            <a:endParaRPr lang="en-US" sz="28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7146613" y="1928659"/>
            <a:ext cx="1322804" cy="1218269"/>
            <a:chOff x="3304220" y="1073880"/>
            <a:chExt cx="1322804" cy="1218269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724317" y="1187621"/>
              <a:ext cx="902707" cy="523167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724317" y="1710789"/>
              <a:ext cx="902707" cy="536182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3402609" y="1389080"/>
              <a:ext cx="643416" cy="64341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Arial"/>
                <a:cs typeface="Arial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04220" y="1389080"/>
              <a:ext cx="840193" cy="6434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800" dirty="0" smtClean="0">
                  <a:latin typeface="Arial"/>
                  <a:cs typeface="Arial"/>
                </a:rPr>
                <a:t>S1</a:t>
              </a:r>
              <a:endParaRPr lang="en-US" sz="1800" dirty="0"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68205" y="1970441"/>
              <a:ext cx="321708" cy="32170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Arial"/>
                  <a:cs typeface="Arial"/>
                </a:rPr>
                <a:t>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68205" y="1073880"/>
              <a:ext cx="321708" cy="32170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Arial"/>
                  <a:cs typeface="Arial"/>
                </a:rPr>
                <a:t>R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135472" y="3131891"/>
            <a:ext cx="1333945" cy="1218268"/>
            <a:chOff x="4919584" y="3925472"/>
            <a:chExt cx="1706180" cy="1558225"/>
          </a:xfrm>
        </p:grpSpPr>
        <p:sp>
          <p:nvSpPr>
            <p:cNvPr id="42" name="TextBox 41"/>
            <p:cNvSpPr txBox="1"/>
            <p:nvPr/>
          </p:nvSpPr>
          <p:spPr>
            <a:xfrm>
              <a:off x="5911008" y="5072217"/>
              <a:ext cx="41148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Arial"/>
                  <a:cs typeface="Arial"/>
                </a:rPr>
                <a:t>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911008" y="3925472"/>
              <a:ext cx="41148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  <a:latin typeface="Arial"/>
                  <a:cs typeface="Arial"/>
                </a:rPr>
                <a:t>R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5471158" y="4070952"/>
              <a:ext cx="1154606" cy="669156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5471158" y="4740109"/>
              <a:ext cx="1154606" cy="685803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5059678" y="4328628"/>
              <a:ext cx="822960" cy="82296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Arial"/>
                <a:cs typeface="Arial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19584" y="4328628"/>
              <a:ext cx="1074647" cy="82296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800" dirty="0" smtClean="0">
                  <a:latin typeface="Arial"/>
                  <a:cs typeface="Arial"/>
                </a:rPr>
                <a:t>S2</a:t>
              </a:r>
              <a:endParaRPr lang="en-US" sz="18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49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state space?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abstraction of the current task that facilitates learning and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17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state space?</a:t>
            </a:r>
            <a:endParaRPr lang="en-US" dirty="0"/>
          </a:p>
        </p:txBody>
      </p:sp>
      <p:pic>
        <p:nvPicPr>
          <p:cNvPr id="15" name="Picture 14" descr="pd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05" y="3048000"/>
            <a:ext cx="6496050" cy="3810000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An abstraction of the current task that facilitates </a:t>
            </a:r>
            <a:r>
              <a:rPr lang="en-US" dirty="0"/>
              <a:t>learning and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782230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state space?</a:t>
            </a:r>
            <a:endParaRPr lang="en-US" dirty="0"/>
          </a:p>
        </p:txBody>
      </p:sp>
      <p:pic>
        <p:nvPicPr>
          <p:cNvPr id="4" name="Picture 3" descr="pd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05" y="3048000"/>
            <a:ext cx="6496050" cy="3810000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80924" y="1859029"/>
            <a:ext cx="6004767" cy="1197896"/>
            <a:chOff x="-143802" y="5064610"/>
            <a:chExt cx="7415758" cy="1479376"/>
          </a:xfrm>
        </p:grpSpPr>
        <p:grpSp>
          <p:nvGrpSpPr>
            <p:cNvPr id="6" name="Group 5"/>
            <p:cNvGrpSpPr/>
            <p:nvPr/>
          </p:nvGrpSpPr>
          <p:grpSpPr>
            <a:xfrm>
              <a:off x="2671438" y="5064610"/>
              <a:ext cx="3067077" cy="1479376"/>
              <a:chOff x="4919584" y="4328628"/>
              <a:chExt cx="1706180" cy="822960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5471158" y="4740108"/>
                <a:ext cx="1154606" cy="0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Arial"/>
                  <a:cs typeface="Arial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919584" y="4328628"/>
                <a:ext cx="1074647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400" dirty="0" smtClean="0">
                    <a:latin typeface="Arial"/>
                    <a:cs typeface="Arial"/>
                  </a:rPr>
                  <a:t>bell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738513" y="5434454"/>
              <a:ext cx="1533443" cy="7396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24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-143802" y="5064610"/>
              <a:ext cx="3067077" cy="1479376"/>
              <a:chOff x="4919584" y="4328628"/>
              <a:chExt cx="1706180" cy="82296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>
                <a:off x="5471158" y="4740108"/>
                <a:ext cx="1154606" cy="0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Arial"/>
                  <a:cs typeface="Arial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19584" y="4328628"/>
                <a:ext cx="1074647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400" dirty="0" smtClean="0">
                    <a:latin typeface="Arial"/>
                    <a:cs typeface="Arial"/>
                  </a:rPr>
                  <a:t>initial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3850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d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05" y="3048000"/>
            <a:ext cx="6496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4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d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05" y="3048000"/>
            <a:ext cx="6496050" cy="3810000"/>
          </a:xfrm>
          <a:prstGeom prst="rect">
            <a:avLst/>
          </a:prstGeom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1282604" y="656703"/>
            <a:ext cx="6004767" cy="1197896"/>
            <a:chOff x="-143802" y="5064610"/>
            <a:chExt cx="7415758" cy="1479376"/>
          </a:xfrm>
        </p:grpSpPr>
        <p:grpSp>
          <p:nvGrpSpPr>
            <p:cNvPr id="6" name="Group 5"/>
            <p:cNvGrpSpPr/>
            <p:nvPr/>
          </p:nvGrpSpPr>
          <p:grpSpPr>
            <a:xfrm>
              <a:off x="2671438" y="5064610"/>
              <a:ext cx="3067077" cy="1479376"/>
              <a:chOff x="4919584" y="4328628"/>
              <a:chExt cx="1706180" cy="822960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5471158" y="4740108"/>
                <a:ext cx="1154606" cy="0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Arial"/>
                  <a:cs typeface="Arial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919584" y="4328628"/>
                <a:ext cx="1074647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400" dirty="0" smtClean="0">
                    <a:latin typeface="Arial"/>
                    <a:cs typeface="Arial"/>
                  </a:rPr>
                  <a:t>bell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738513" y="5434454"/>
              <a:ext cx="1533443" cy="7396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24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-143802" y="5064610"/>
              <a:ext cx="3067077" cy="1479376"/>
              <a:chOff x="4919584" y="4328628"/>
              <a:chExt cx="1706180" cy="822960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5471158" y="4740108"/>
                <a:ext cx="1154606" cy="0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Arial"/>
                  <a:cs typeface="Arial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919584" y="4328628"/>
                <a:ext cx="1074647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400" dirty="0" smtClean="0">
                    <a:latin typeface="Arial"/>
                    <a:cs typeface="Arial"/>
                  </a:rPr>
                  <a:t>Monday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282604" y="2166926"/>
            <a:ext cx="6419051" cy="1197896"/>
            <a:chOff x="-143802" y="5064610"/>
            <a:chExt cx="7927390" cy="1479376"/>
          </a:xfrm>
        </p:grpSpPr>
        <p:grpSp>
          <p:nvGrpSpPr>
            <p:cNvPr id="16" name="Group 15"/>
            <p:cNvGrpSpPr/>
            <p:nvPr/>
          </p:nvGrpSpPr>
          <p:grpSpPr>
            <a:xfrm>
              <a:off x="2671438" y="5064610"/>
              <a:ext cx="3067077" cy="1479376"/>
              <a:chOff x="4919584" y="4328628"/>
              <a:chExt cx="1706180" cy="822960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5471158" y="4740108"/>
                <a:ext cx="1154606" cy="0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Arial"/>
                  <a:cs typeface="Arial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919584" y="4328628"/>
                <a:ext cx="1074647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400" dirty="0" smtClean="0">
                    <a:latin typeface="Arial"/>
                    <a:cs typeface="Arial"/>
                  </a:rPr>
                  <a:t>bell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738513" y="5434454"/>
              <a:ext cx="2045075" cy="7396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latin typeface="Arial"/>
                  <a:cs typeface="Arial"/>
                </a:rPr>
                <a:t>no reward</a:t>
              </a:r>
              <a:endParaRPr lang="en-US" sz="2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-143802" y="5064610"/>
              <a:ext cx="3067077" cy="1479376"/>
              <a:chOff x="4919584" y="4328628"/>
              <a:chExt cx="1706180" cy="82296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5471158" y="4740108"/>
                <a:ext cx="1154606" cy="0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Arial"/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919584" y="4328628"/>
                <a:ext cx="1074647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400" dirty="0" smtClean="0">
                    <a:latin typeface="Arial"/>
                    <a:cs typeface="Arial"/>
                  </a:rPr>
                  <a:t>Friday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0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Example of State Space Theory:</a:t>
            </a:r>
          </a:p>
          <a:p>
            <a:pPr lvl="1"/>
            <a:r>
              <a:rPr lang="en-US" dirty="0" smtClean="0"/>
              <a:t>Effect of OFC lesions on Delayed Alternation</a:t>
            </a:r>
          </a:p>
          <a:p>
            <a:r>
              <a:rPr lang="en-US" dirty="0" smtClean="0"/>
              <a:t>fMRI evidence for State Space Theory</a:t>
            </a:r>
          </a:p>
          <a:p>
            <a:pPr lvl="1"/>
            <a:r>
              <a:rPr lang="en-US" dirty="0" smtClean="0"/>
              <a:t>Faces/Houses task</a:t>
            </a:r>
          </a:p>
          <a:p>
            <a:r>
              <a:rPr lang="en-US" dirty="0" smtClean="0"/>
              <a:t>Towards a mathematical account of State Space Theory</a:t>
            </a:r>
          </a:p>
          <a:p>
            <a:pPr lvl="1"/>
            <a:r>
              <a:rPr lang="en-US" dirty="0" smtClean="0"/>
              <a:t>Can humans do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97640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Example of State Space Theory:</a:t>
            </a:r>
          </a:p>
          <a:p>
            <a:pPr lvl="1"/>
            <a:r>
              <a:rPr lang="en-US" dirty="0" smtClean="0"/>
              <a:t>Effect of OFC lesions on Delayed Alternation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fMRI evidence for State Space Theory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Faces/Houses task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Towards a mathematical account of State Space Theory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humans do linear regression?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73716" y="4605426"/>
            <a:ext cx="3970284" cy="2252574"/>
            <a:chOff x="5173716" y="4790092"/>
            <a:chExt cx="3970284" cy="2252574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/>
            <a:srcRect l="21774" r="20947"/>
            <a:stretch>
              <a:fillRect/>
            </a:stretch>
          </p:blipFill>
          <p:spPr bwMode="auto">
            <a:xfrm>
              <a:off x="5173716" y="4790092"/>
              <a:ext cx="1337576" cy="169164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/>
            <a:srcRect l="13943" t="3384" r="7295" b="16928"/>
            <a:stretch>
              <a:fillRect/>
            </a:stretch>
          </p:blipFill>
          <p:spPr bwMode="auto">
            <a:xfrm>
              <a:off x="6511292" y="4790092"/>
              <a:ext cx="1337580" cy="169164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5173716" y="6481732"/>
              <a:ext cx="1337576" cy="55399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Yuji </a:t>
              </a:r>
              <a:endParaRPr lang="en-US" dirty="0" smtClean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Takahashi</a:t>
              </a:r>
              <a:endParaRPr lang="en-US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 bwMode="auto">
            <a:xfrm>
              <a:off x="6511292" y="6488668"/>
              <a:ext cx="1337580" cy="55399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Geoff </a:t>
              </a:r>
              <a:r>
                <a:rPr lang="en-US" dirty="0" err="1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Schoenbaum</a:t>
              </a:r>
              <a:endParaRPr lang="en-US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  <p:pic>
          <p:nvPicPr>
            <p:cNvPr id="10" name="Picture 9" descr="yael.jpg"/>
            <p:cNvPicPr>
              <a:picLocks noChangeAspect="1"/>
            </p:cNvPicPr>
            <p:nvPr/>
          </p:nvPicPr>
          <p:blipFill rotWithShape="1">
            <a:blip r:embed="rId4"/>
            <a:srcRect b="13140"/>
            <a:stretch/>
          </p:blipFill>
          <p:spPr>
            <a:xfrm>
              <a:off x="7848872" y="4790092"/>
              <a:ext cx="1295128" cy="169164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848872" y="6488668"/>
              <a:ext cx="1295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Yael </a:t>
              </a:r>
              <a:r>
                <a:rPr lang="en-US" dirty="0" err="1" smtClean="0"/>
                <a:t>Niv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311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Delayed alternation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221" y="1614846"/>
            <a:ext cx="2274386" cy="830997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"/>
                <a:cs typeface="Gill Sans"/>
              </a:rPr>
              <a:t>Trial 1</a:t>
            </a:r>
          </a:p>
          <a:p>
            <a:pPr algn="ctr"/>
            <a:r>
              <a:rPr lang="en-US" sz="2400" dirty="0">
                <a:latin typeface="Gill Sans"/>
                <a:cs typeface="Gill Sans"/>
              </a:rPr>
              <a:t>A</a:t>
            </a:r>
            <a:r>
              <a:rPr lang="en-US" sz="2400" dirty="0" smtClean="0">
                <a:latin typeface="Gill Sans"/>
                <a:cs typeface="Gill Sans"/>
              </a:rPr>
              <a:t> </a:t>
            </a:r>
            <a:r>
              <a:rPr lang="en-US" sz="2400" dirty="0" smtClean="0">
                <a:latin typeface="Gill Sans"/>
                <a:ea typeface="Wingdings"/>
                <a:cs typeface="Gill Sans"/>
                <a:sym typeface="Wingdings"/>
              </a:rPr>
              <a:t></a:t>
            </a:r>
            <a:r>
              <a:rPr lang="en-US" sz="2400" dirty="0">
                <a:latin typeface="Gill Sans"/>
                <a:cs typeface="Gill Sans"/>
                <a:sym typeface="Wingdings"/>
              </a:rPr>
              <a:t> </a:t>
            </a:r>
            <a:r>
              <a:rPr lang="en-US" sz="2400" dirty="0">
                <a:latin typeface="Arial"/>
                <a:cs typeface="Arial"/>
                <a:sym typeface="Wingdings"/>
              </a:rPr>
              <a:t>1</a:t>
            </a:r>
            <a:r>
              <a:rPr lang="en-US" sz="2400" dirty="0" smtClean="0">
                <a:latin typeface="Gill Sans"/>
                <a:cs typeface="Gill Sans"/>
              </a:rPr>
              <a:t>    B</a:t>
            </a:r>
            <a:r>
              <a:rPr lang="en-US" sz="2400" dirty="0" smtClean="0"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dirty="0">
                <a:latin typeface="Gill Sans"/>
                <a:ea typeface="Wingdings"/>
                <a:cs typeface="Gill Sans"/>
                <a:sym typeface="Wingdings"/>
              </a:rPr>
              <a:t></a:t>
            </a:r>
            <a:r>
              <a:rPr lang="en-US" sz="2400" dirty="0" smtClean="0"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dirty="0" smtClean="0">
                <a:latin typeface="Arial"/>
                <a:ea typeface="Wingdings"/>
                <a:cs typeface="Arial"/>
                <a:sym typeface="Wingdings"/>
              </a:rPr>
              <a:t>0</a:t>
            </a:r>
            <a:endParaRPr lang="en-US" sz="2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66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Delayed alternation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221" y="1614846"/>
            <a:ext cx="2274386" cy="830997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"/>
                <a:cs typeface="Gill Sans"/>
              </a:rPr>
              <a:t>Trial 1</a:t>
            </a:r>
          </a:p>
          <a:p>
            <a:pPr algn="ctr"/>
            <a:r>
              <a:rPr lang="en-US" sz="2400" dirty="0">
                <a:latin typeface="Gill Sans"/>
                <a:cs typeface="Gill Sans"/>
              </a:rPr>
              <a:t>A</a:t>
            </a:r>
            <a:r>
              <a:rPr lang="en-US" sz="2400" dirty="0" smtClean="0">
                <a:latin typeface="Gill Sans"/>
                <a:cs typeface="Gill Sans"/>
              </a:rPr>
              <a:t> </a:t>
            </a:r>
            <a:r>
              <a:rPr lang="en-US" sz="2400" dirty="0" smtClean="0">
                <a:latin typeface="Gill Sans"/>
                <a:ea typeface="Wingdings"/>
                <a:cs typeface="Gill Sans"/>
                <a:sym typeface="Wingdings"/>
              </a:rPr>
              <a:t></a:t>
            </a:r>
            <a:r>
              <a:rPr lang="en-US" sz="2400" dirty="0">
                <a:latin typeface="Gill Sans"/>
                <a:cs typeface="Gill Sans"/>
                <a:sym typeface="Wingdings"/>
              </a:rPr>
              <a:t> </a:t>
            </a:r>
            <a:r>
              <a:rPr lang="en-US" sz="2400" dirty="0">
                <a:latin typeface="Arial"/>
                <a:cs typeface="Arial"/>
                <a:sym typeface="Wingdings"/>
              </a:rPr>
              <a:t>1</a:t>
            </a:r>
            <a:r>
              <a:rPr lang="en-US" sz="2400" dirty="0" smtClean="0">
                <a:latin typeface="Gill Sans"/>
                <a:cs typeface="Gill Sans"/>
              </a:rPr>
              <a:t>    B</a:t>
            </a:r>
            <a:r>
              <a:rPr lang="en-US" sz="2400" dirty="0" smtClean="0"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dirty="0">
                <a:latin typeface="Gill Sans"/>
                <a:ea typeface="Wingdings"/>
                <a:cs typeface="Gill Sans"/>
                <a:sym typeface="Wingdings"/>
              </a:rPr>
              <a:t></a:t>
            </a:r>
            <a:r>
              <a:rPr lang="en-US" sz="2400" dirty="0" smtClean="0"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dirty="0" smtClean="0">
                <a:latin typeface="Arial"/>
                <a:ea typeface="Wingdings"/>
                <a:cs typeface="Arial"/>
                <a:sym typeface="Wingdings"/>
              </a:rPr>
              <a:t>0</a:t>
            </a:r>
            <a:endParaRPr lang="en-US" sz="2400" dirty="0" smtClean="0">
              <a:latin typeface="Arial"/>
              <a:cs typeface="Arial"/>
            </a:endParaRP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2540607" y="2030345"/>
            <a:ext cx="90844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40607" y="1663830"/>
            <a:ext cx="90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delay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40607" y="2044991"/>
            <a:ext cx="90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Delayed alternation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66221" y="1614846"/>
            <a:ext cx="5457218" cy="830997"/>
            <a:chOff x="168719" y="1600200"/>
            <a:chExt cx="5457218" cy="830997"/>
          </a:xfrm>
        </p:grpSpPr>
        <p:sp>
          <p:nvSpPr>
            <p:cNvPr id="5" name="TextBox 4"/>
            <p:cNvSpPr txBox="1"/>
            <p:nvPr/>
          </p:nvSpPr>
          <p:spPr>
            <a:xfrm>
              <a:off x="168719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1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1551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2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0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1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>
              <a:off x="2443105" y="2015699"/>
              <a:ext cx="9084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43105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05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830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3992"/>
            <a:ext cx="9144000" cy="4544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Neuroscience of </a:t>
            </a:r>
            <a:br>
              <a:rPr lang="en-US" dirty="0" smtClean="0"/>
            </a:br>
            <a:r>
              <a:rPr lang="en-US" dirty="0" smtClean="0"/>
              <a:t>Reinforcement Learning and </a:t>
            </a:r>
            <a:br>
              <a:rPr lang="en-US" dirty="0" smtClean="0"/>
            </a:br>
            <a:r>
              <a:rPr lang="en-US" dirty="0" smtClean="0"/>
              <a:t>Decision Making Lab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i="1" dirty="0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0" y="0"/>
            <a:ext cx="9144000" cy="2032630"/>
            <a:chOff x="-1828800" y="0"/>
            <a:chExt cx="10972800" cy="2439156"/>
          </a:xfrm>
        </p:grpSpPr>
        <p:pic>
          <p:nvPicPr>
            <p:cNvPr id="6" name="Picture 5" descr="BryanKromenacker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0"/>
              <a:ext cx="1828800" cy="2438400"/>
            </a:xfrm>
            <a:prstGeom prst="rect">
              <a:avLst/>
            </a:prstGeom>
          </p:spPr>
        </p:pic>
        <p:pic>
          <p:nvPicPr>
            <p:cNvPr id="7" name="Picture 6" descr="Hashe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0"/>
              <a:ext cx="1828800" cy="2438400"/>
            </a:xfrm>
            <a:prstGeom prst="rect">
              <a:avLst/>
            </a:prstGeom>
          </p:spPr>
        </p:pic>
        <p:pic>
          <p:nvPicPr>
            <p:cNvPr id="8" name="Picture 7" descr="JackMorgan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0"/>
              <a:ext cx="1828800" cy="2438400"/>
            </a:xfrm>
            <a:prstGeom prst="rect">
              <a:avLst/>
            </a:prstGeom>
          </p:spPr>
        </p:pic>
        <p:pic>
          <p:nvPicPr>
            <p:cNvPr id="9" name="Picture 8" descr="JaneKeung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8800" y="0"/>
              <a:ext cx="1828800" cy="2439156"/>
            </a:xfrm>
            <a:prstGeom prst="rect">
              <a:avLst/>
            </a:prstGeom>
          </p:spPr>
        </p:pic>
        <p:pic>
          <p:nvPicPr>
            <p:cNvPr id="11" name="Picture 10" descr="Siyu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" cy="2438400"/>
            </a:xfrm>
            <a:prstGeom prst="rect">
              <a:avLst/>
            </a:prstGeom>
          </p:spPr>
        </p:pic>
        <p:pic>
          <p:nvPicPr>
            <p:cNvPr id="13" name="Picture 12" descr="Sarah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0"/>
              <a:ext cx="18288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60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Delayed alternation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66221" y="1614846"/>
            <a:ext cx="8643653" cy="830997"/>
            <a:chOff x="168719" y="1600200"/>
            <a:chExt cx="8643653" cy="830997"/>
          </a:xfrm>
        </p:grpSpPr>
        <p:sp>
          <p:nvSpPr>
            <p:cNvPr id="5" name="TextBox 4"/>
            <p:cNvSpPr txBox="1"/>
            <p:nvPr/>
          </p:nvSpPr>
          <p:spPr>
            <a:xfrm>
              <a:off x="168719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1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1551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2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0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1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>
              <a:off x="2443105" y="2015699"/>
              <a:ext cx="9084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537986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3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7" name="Straight Arrow Connector 16"/>
            <p:cNvCxnSpPr>
              <a:stCxn id="8" idx="3"/>
              <a:endCxn id="16" idx="1"/>
            </p:cNvCxnSpPr>
            <p:nvPr/>
          </p:nvCxnSpPr>
          <p:spPr>
            <a:xfrm>
              <a:off x="5625937" y="2015699"/>
              <a:ext cx="912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43105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05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5937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25937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99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66221" y="97950"/>
            <a:ext cx="8643653" cy="830997"/>
            <a:chOff x="168719" y="1600200"/>
            <a:chExt cx="8643653" cy="830997"/>
          </a:xfrm>
        </p:grpSpPr>
        <p:sp>
          <p:nvSpPr>
            <p:cNvPr id="5" name="TextBox 4"/>
            <p:cNvSpPr txBox="1"/>
            <p:nvPr/>
          </p:nvSpPr>
          <p:spPr>
            <a:xfrm>
              <a:off x="168719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1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1551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2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0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1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>
              <a:off x="2443105" y="2015699"/>
              <a:ext cx="9084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537986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3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7" name="Straight Arrow Connector 16"/>
            <p:cNvCxnSpPr>
              <a:stCxn id="8" idx="3"/>
              <a:endCxn id="16" idx="1"/>
            </p:cNvCxnSpPr>
            <p:nvPr/>
          </p:nvCxnSpPr>
          <p:spPr>
            <a:xfrm>
              <a:off x="5625937" y="2015699"/>
              <a:ext cx="912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43105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05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5937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25937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964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3302494" y="1069189"/>
            <a:ext cx="1333945" cy="1244726"/>
            <a:chOff x="4919584" y="3925472"/>
            <a:chExt cx="1706180" cy="1592065"/>
          </a:xfrm>
        </p:grpSpPr>
        <p:sp>
          <p:nvSpPr>
            <p:cNvPr id="53" name="TextBox 52"/>
            <p:cNvSpPr txBox="1"/>
            <p:nvPr/>
          </p:nvSpPr>
          <p:spPr>
            <a:xfrm>
              <a:off x="5911008" y="5106057"/>
              <a:ext cx="41148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B</a:t>
              </a:r>
              <a:endParaRPr lang="en-US" sz="18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911008" y="3925472"/>
              <a:ext cx="41148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A</a:t>
              </a:r>
              <a:endParaRPr lang="en-US" sz="18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 flipV="1">
              <a:off x="5471158" y="4070952"/>
              <a:ext cx="1154606" cy="669156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471158" y="4740109"/>
              <a:ext cx="1154606" cy="685803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5059678" y="4328628"/>
              <a:ext cx="822960" cy="82296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Arial"/>
                <a:cs typeface="Arial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919584" y="4328628"/>
              <a:ext cx="1074648" cy="82296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A0/B1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6221" y="97950"/>
            <a:ext cx="8643653" cy="830997"/>
            <a:chOff x="168719" y="1600200"/>
            <a:chExt cx="8643653" cy="830997"/>
          </a:xfrm>
        </p:grpSpPr>
        <p:sp>
          <p:nvSpPr>
            <p:cNvPr id="5" name="TextBox 4"/>
            <p:cNvSpPr txBox="1"/>
            <p:nvPr/>
          </p:nvSpPr>
          <p:spPr>
            <a:xfrm>
              <a:off x="168719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1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1551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2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0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1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>
              <a:off x="2443105" y="2015699"/>
              <a:ext cx="9084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537986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3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7" name="Straight Arrow Connector 16"/>
            <p:cNvCxnSpPr>
              <a:stCxn id="8" idx="3"/>
              <a:endCxn id="16" idx="1"/>
            </p:cNvCxnSpPr>
            <p:nvPr/>
          </p:nvCxnSpPr>
          <p:spPr>
            <a:xfrm>
              <a:off x="5625937" y="2015699"/>
              <a:ext cx="912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43105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05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5937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25937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1966830" y="5031332"/>
            <a:ext cx="6714214" cy="107152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593524" y="5899052"/>
            <a:ext cx="241009" cy="319425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19234" y="4522134"/>
            <a:ext cx="295194" cy="26589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58378" y="1344232"/>
            <a:ext cx="2963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Intact OFC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0964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3302494" y="1069189"/>
            <a:ext cx="1333945" cy="1244726"/>
            <a:chOff x="4919584" y="3925472"/>
            <a:chExt cx="1706180" cy="1592065"/>
          </a:xfrm>
        </p:grpSpPr>
        <p:sp>
          <p:nvSpPr>
            <p:cNvPr id="53" name="TextBox 52"/>
            <p:cNvSpPr txBox="1"/>
            <p:nvPr/>
          </p:nvSpPr>
          <p:spPr>
            <a:xfrm>
              <a:off x="5911008" y="5106057"/>
              <a:ext cx="41148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B</a:t>
              </a:r>
              <a:endParaRPr lang="en-US" sz="18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911008" y="3925472"/>
              <a:ext cx="41148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A</a:t>
              </a:r>
              <a:endParaRPr lang="en-US" sz="18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 flipV="1">
              <a:off x="5471158" y="4070952"/>
              <a:ext cx="1154606" cy="669156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471158" y="4740109"/>
              <a:ext cx="1154606" cy="685803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5059678" y="4328628"/>
              <a:ext cx="822960" cy="82296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Arial"/>
                <a:cs typeface="Arial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919584" y="4328628"/>
              <a:ext cx="1074648" cy="82296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A0/B1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6221" y="97950"/>
            <a:ext cx="8643653" cy="830997"/>
            <a:chOff x="168719" y="1600200"/>
            <a:chExt cx="8643653" cy="830997"/>
          </a:xfrm>
        </p:grpSpPr>
        <p:sp>
          <p:nvSpPr>
            <p:cNvPr id="5" name="TextBox 4"/>
            <p:cNvSpPr txBox="1"/>
            <p:nvPr/>
          </p:nvSpPr>
          <p:spPr>
            <a:xfrm>
              <a:off x="168719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1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1551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2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0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1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>
              <a:off x="2443105" y="2015699"/>
              <a:ext cx="9084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537986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3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7" name="Straight Arrow Connector 16"/>
            <p:cNvCxnSpPr>
              <a:stCxn id="8" idx="3"/>
              <a:endCxn id="16" idx="1"/>
            </p:cNvCxnSpPr>
            <p:nvPr/>
          </p:nvCxnSpPr>
          <p:spPr>
            <a:xfrm>
              <a:off x="5625937" y="2015699"/>
              <a:ext cx="912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43105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05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5937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25937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1966830" y="5031332"/>
            <a:ext cx="6714214" cy="107152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293897" y="2541466"/>
            <a:ext cx="1333945" cy="1244726"/>
            <a:chOff x="4919584" y="3925472"/>
            <a:chExt cx="1706180" cy="1592065"/>
          </a:xfrm>
        </p:grpSpPr>
        <p:sp>
          <p:nvSpPr>
            <p:cNvPr id="69" name="TextBox 68"/>
            <p:cNvSpPr txBox="1"/>
            <p:nvPr/>
          </p:nvSpPr>
          <p:spPr>
            <a:xfrm>
              <a:off x="5911008" y="5106057"/>
              <a:ext cx="41148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B</a:t>
              </a:r>
              <a:endParaRPr lang="en-US" sz="18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911008" y="3925472"/>
              <a:ext cx="41148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A</a:t>
              </a:r>
              <a:endParaRPr lang="en-US" sz="18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5471158" y="4070952"/>
              <a:ext cx="1154606" cy="669156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471158" y="4740109"/>
              <a:ext cx="1154606" cy="685803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059678" y="4328628"/>
              <a:ext cx="822960" cy="82296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Arial"/>
                <a:cs typeface="Arial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919584" y="4328628"/>
              <a:ext cx="1074648" cy="82296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A1/B0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sp>
        <p:nvSpPr>
          <p:cNvPr id="98" name="Oval 97"/>
          <p:cNvSpPr/>
          <p:nvPr/>
        </p:nvSpPr>
        <p:spPr>
          <a:xfrm>
            <a:off x="1593524" y="5899052"/>
            <a:ext cx="241009" cy="319425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19234" y="4522134"/>
            <a:ext cx="295194" cy="26589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58378" y="1344232"/>
            <a:ext cx="2963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Intact OFC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6411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66221" y="97950"/>
            <a:ext cx="8643653" cy="830997"/>
            <a:chOff x="168719" y="1600200"/>
            <a:chExt cx="8643653" cy="830997"/>
          </a:xfrm>
        </p:grpSpPr>
        <p:sp>
          <p:nvSpPr>
            <p:cNvPr id="5" name="TextBox 4"/>
            <p:cNvSpPr txBox="1"/>
            <p:nvPr/>
          </p:nvSpPr>
          <p:spPr>
            <a:xfrm>
              <a:off x="168719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1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1551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2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0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1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>
              <a:off x="2443105" y="2015699"/>
              <a:ext cx="9084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537986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3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7" name="Straight Arrow Connector 16"/>
            <p:cNvCxnSpPr>
              <a:stCxn id="8" idx="3"/>
              <a:endCxn id="16" idx="1"/>
            </p:cNvCxnSpPr>
            <p:nvPr/>
          </p:nvCxnSpPr>
          <p:spPr>
            <a:xfrm>
              <a:off x="5625937" y="2015699"/>
              <a:ext cx="912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43105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05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5937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25937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1834533" y="5031332"/>
            <a:ext cx="6846511" cy="107152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069023" y="1987245"/>
            <a:ext cx="321708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B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69023" y="1064227"/>
            <a:ext cx="321708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A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3725135" y="1177968"/>
            <a:ext cx="902707" cy="523167"/>
          </a:xfrm>
          <a:prstGeom prst="straightConnector1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725135" y="1701136"/>
            <a:ext cx="902707" cy="536182"/>
          </a:xfrm>
          <a:prstGeom prst="straightConnector1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403427" y="1379427"/>
            <a:ext cx="643416" cy="643416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  <a:cs typeface="A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93897" y="1373509"/>
            <a:ext cx="840193" cy="6434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A0/B1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27841" y="1022524"/>
            <a:ext cx="1316751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rial"/>
                <a:cs typeface="Arial"/>
              </a:rPr>
              <a:t>reward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27841" y="2048118"/>
            <a:ext cx="1248217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n</a:t>
            </a:r>
            <a:r>
              <a:rPr lang="en-US" dirty="0" smtClean="0">
                <a:solidFill>
                  <a:srgbClr val="BFBFBF"/>
                </a:solidFill>
                <a:latin typeface="Arial"/>
                <a:cs typeface="Arial"/>
              </a:rPr>
              <a:t>o reward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grpSp>
        <p:nvGrpSpPr>
          <p:cNvPr id="65" name="Group 64"/>
          <p:cNvGrpSpPr>
            <a:grpSpLocks noChangeAspect="1"/>
          </p:cNvGrpSpPr>
          <p:nvPr/>
        </p:nvGrpSpPr>
        <p:grpSpPr>
          <a:xfrm>
            <a:off x="3293897" y="2499762"/>
            <a:ext cx="2582161" cy="1347302"/>
            <a:chOff x="497200" y="2516858"/>
            <a:chExt cx="3302709" cy="1723265"/>
          </a:xfrm>
        </p:grpSpPr>
        <p:grpSp>
          <p:nvGrpSpPr>
            <p:cNvPr id="66" name="Group 65"/>
            <p:cNvGrpSpPr/>
            <p:nvPr/>
          </p:nvGrpSpPr>
          <p:grpSpPr>
            <a:xfrm>
              <a:off x="497200" y="2570198"/>
              <a:ext cx="1706180" cy="1592065"/>
              <a:chOff x="4919584" y="3925472"/>
              <a:chExt cx="1706180" cy="1592065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71" name="Straight Arrow Connector 70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600" dirty="0" smtClean="0">
                    <a:latin typeface="Arial"/>
                    <a:cs typeface="Arial"/>
                  </a:rPr>
                  <a:t>A1/B0</a:t>
                </a:r>
                <a:endParaRPr lang="en-US" sz="16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2203379" y="2516858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98" name="Oval 97"/>
          <p:cNvSpPr/>
          <p:nvPr/>
        </p:nvSpPr>
        <p:spPr>
          <a:xfrm>
            <a:off x="1593524" y="5899052"/>
            <a:ext cx="241009" cy="319425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1834533" y="3861672"/>
            <a:ext cx="6406410" cy="92635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2952" y="4655080"/>
            <a:ext cx="295194" cy="26589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58378" y="1344232"/>
            <a:ext cx="2963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Intact OFC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414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66221" y="97950"/>
            <a:ext cx="8643653" cy="830997"/>
            <a:chOff x="168719" y="1600200"/>
            <a:chExt cx="8643653" cy="830997"/>
          </a:xfrm>
        </p:grpSpPr>
        <p:sp>
          <p:nvSpPr>
            <p:cNvPr id="5" name="TextBox 4"/>
            <p:cNvSpPr txBox="1"/>
            <p:nvPr/>
          </p:nvSpPr>
          <p:spPr>
            <a:xfrm>
              <a:off x="168719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1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1551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2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0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1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>
              <a:off x="2443105" y="2015699"/>
              <a:ext cx="9084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537986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3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7" name="Straight Arrow Connector 16"/>
            <p:cNvCxnSpPr>
              <a:stCxn id="8" idx="3"/>
              <a:endCxn id="16" idx="1"/>
            </p:cNvCxnSpPr>
            <p:nvPr/>
          </p:nvCxnSpPr>
          <p:spPr>
            <a:xfrm>
              <a:off x="5625937" y="2015699"/>
              <a:ext cx="912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43105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05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5937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25937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069023" y="1987245"/>
            <a:ext cx="321708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B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69023" y="1064227"/>
            <a:ext cx="321708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A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3725135" y="1177968"/>
            <a:ext cx="902707" cy="523167"/>
          </a:xfrm>
          <a:prstGeom prst="straightConnector1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725135" y="1701136"/>
            <a:ext cx="902707" cy="536182"/>
          </a:xfrm>
          <a:prstGeom prst="straightConnector1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403427" y="1379427"/>
            <a:ext cx="643416" cy="643416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  <a:cs typeface="A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93897" y="1373509"/>
            <a:ext cx="840193" cy="6434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A0/B1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27841" y="1022524"/>
            <a:ext cx="1316751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rial"/>
                <a:cs typeface="Arial"/>
              </a:rPr>
              <a:t>reward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27841" y="2048118"/>
            <a:ext cx="1248217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n</a:t>
            </a:r>
            <a:r>
              <a:rPr lang="en-US" dirty="0" smtClean="0">
                <a:solidFill>
                  <a:srgbClr val="BFBFBF"/>
                </a:solidFill>
                <a:latin typeface="Arial"/>
                <a:cs typeface="Arial"/>
              </a:rPr>
              <a:t>o reward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grpSp>
        <p:nvGrpSpPr>
          <p:cNvPr id="65" name="Group 64"/>
          <p:cNvGrpSpPr>
            <a:grpSpLocks noChangeAspect="1"/>
          </p:cNvGrpSpPr>
          <p:nvPr/>
        </p:nvGrpSpPr>
        <p:grpSpPr>
          <a:xfrm>
            <a:off x="3293897" y="2499762"/>
            <a:ext cx="2582161" cy="1347302"/>
            <a:chOff x="497200" y="2516858"/>
            <a:chExt cx="3302709" cy="1723265"/>
          </a:xfrm>
        </p:grpSpPr>
        <p:grpSp>
          <p:nvGrpSpPr>
            <p:cNvPr id="66" name="Group 65"/>
            <p:cNvGrpSpPr/>
            <p:nvPr/>
          </p:nvGrpSpPr>
          <p:grpSpPr>
            <a:xfrm>
              <a:off x="497200" y="2570198"/>
              <a:ext cx="1706180" cy="1592065"/>
              <a:chOff x="4919584" y="3925472"/>
              <a:chExt cx="1706180" cy="1592065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71" name="Straight Arrow Connector 70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600" dirty="0" smtClean="0">
                    <a:latin typeface="Arial"/>
                    <a:cs typeface="Arial"/>
                  </a:rPr>
                  <a:t>A1/B0</a:t>
                </a:r>
                <a:endParaRPr lang="en-US" sz="16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2203379" y="2516858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98" name="Oval 97"/>
          <p:cNvSpPr/>
          <p:nvPr/>
        </p:nvSpPr>
        <p:spPr>
          <a:xfrm>
            <a:off x="1593524" y="5899052"/>
            <a:ext cx="241009" cy="319425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6308669" y="1019494"/>
            <a:ext cx="2650695" cy="1347302"/>
            <a:chOff x="497200" y="2516858"/>
            <a:chExt cx="3390367" cy="1723265"/>
          </a:xfrm>
        </p:grpSpPr>
        <p:grpSp>
          <p:nvGrpSpPr>
            <p:cNvPr id="49" name="Group 48"/>
            <p:cNvGrpSpPr/>
            <p:nvPr/>
          </p:nvGrpSpPr>
          <p:grpSpPr>
            <a:xfrm>
              <a:off x="497200" y="2570198"/>
              <a:ext cx="1706180" cy="1592065"/>
              <a:chOff x="4919584" y="3925472"/>
              <a:chExt cx="1706180" cy="1592065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600" dirty="0" smtClean="0">
                    <a:latin typeface="Arial"/>
                    <a:cs typeface="Arial"/>
                  </a:rPr>
                  <a:t>A0/B1</a:t>
                </a:r>
                <a:endParaRPr lang="en-US" sz="1600" dirty="0">
                  <a:latin typeface="Arial"/>
                  <a:cs typeface="Arial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2203379" y="2516858"/>
              <a:ext cx="1684188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6319810" y="2496732"/>
            <a:ext cx="2571020" cy="1347302"/>
            <a:chOff x="511450" y="2516858"/>
            <a:chExt cx="3288459" cy="1723265"/>
          </a:xfrm>
        </p:grpSpPr>
        <p:grpSp>
          <p:nvGrpSpPr>
            <p:cNvPr id="79" name="Group 78"/>
            <p:cNvGrpSpPr/>
            <p:nvPr/>
          </p:nvGrpSpPr>
          <p:grpSpPr>
            <a:xfrm>
              <a:off x="511450" y="2570198"/>
              <a:ext cx="1691930" cy="1592065"/>
              <a:chOff x="4933834" y="3925472"/>
              <a:chExt cx="1691930" cy="159206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BFBFBF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BFBFB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BFBFBF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BFBFBF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933834" y="4328628"/>
                <a:ext cx="1074647" cy="82296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BFBFBF"/>
                    </a:solidFill>
                    <a:latin typeface="Arial"/>
                    <a:cs typeface="Arial"/>
                  </a:rPr>
                  <a:t>A1/B0</a:t>
                </a:r>
                <a:endParaRPr lang="en-US" sz="1600" dirty="0">
                  <a:solidFill>
                    <a:srgbClr val="BFBFB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2203379" y="2516858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BFBFBF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BFBFBF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BFBFBF"/>
                </a:solidFill>
                <a:latin typeface="Arial"/>
                <a:cs typeface="Arial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BFBFBF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BFBFB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02952" y="4655080"/>
            <a:ext cx="295194" cy="26589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58378" y="1344232"/>
            <a:ext cx="2963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Intact OFC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1990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 descr="delayedAlternati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1" y="3683000"/>
            <a:ext cx="7607300" cy="31750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66221" y="97950"/>
            <a:ext cx="8643653" cy="830997"/>
            <a:chOff x="168719" y="1600200"/>
            <a:chExt cx="8643653" cy="830997"/>
          </a:xfrm>
        </p:grpSpPr>
        <p:sp>
          <p:nvSpPr>
            <p:cNvPr id="5" name="TextBox 4"/>
            <p:cNvSpPr txBox="1"/>
            <p:nvPr/>
          </p:nvSpPr>
          <p:spPr>
            <a:xfrm>
              <a:off x="168719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1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1551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2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0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1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>
              <a:off x="2443105" y="2015699"/>
              <a:ext cx="9084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537986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3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7" name="Straight Arrow Connector 16"/>
            <p:cNvCxnSpPr>
              <a:stCxn id="8" idx="3"/>
              <a:endCxn id="16" idx="1"/>
            </p:cNvCxnSpPr>
            <p:nvPr/>
          </p:nvCxnSpPr>
          <p:spPr>
            <a:xfrm>
              <a:off x="5625937" y="2015699"/>
              <a:ext cx="912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43105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05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5937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25937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069023" y="1987245"/>
            <a:ext cx="321708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B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69023" y="1064227"/>
            <a:ext cx="321708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A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3725135" y="1177968"/>
            <a:ext cx="902707" cy="523167"/>
          </a:xfrm>
          <a:prstGeom prst="straightConnector1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725135" y="1701136"/>
            <a:ext cx="902707" cy="536182"/>
          </a:xfrm>
          <a:prstGeom prst="straightConnector1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403427" y="1379427"/>
            <a:ext cx="643416" cy="643416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  <a:cs typeface="A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93897" y="1373509"/>
            <a:ext cx="840193" cy="6434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A0/B1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27841" y="1022524"/>
            <a:ext cx="1316751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rial"/>
                <a:cs typeface="Arial"/>
              </a:rPr>
              <a:t>reward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27841" y="2048118"/>
            <a:ext cx="1248217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rial"/>
                <a:cs typeface="Arial"/>
              </a:rPr>
              <a:t>no reward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grpSp>
        <p:nvGrpSpPr>
          <p:cNvPr id="65" name="Group 64"/>
          <p:cNvGrpSpPr>
            <a:grpSpLocks noChangeAspect="1"/>
          </p:cNvGrpSpPr>
          <p:nvPr/>
        </p:nvGrpSpPr>
        <p:grpSpPr>
          <a:xfrm>
            <a:off x="3293897" y="2499762"/>
            <a:ext cx="2582161" cy="1347302"/>
            <a:chOff x="497200" y="2516858"/>
            <a:chExt cx="3302709" cy="1723265"/>
          </a:xfrm>
        </p:grpSpPr>
        <p:grpSp>
          <p:nvGrpSpPr>
            <p:cNvPr id="66" name="Group 65"/>
            <p:cNvGrpSpPr/>
            <p:nvPr/>
          </p:nvGrpSpPr>
          <p:grpSpPr>
            <a:xfrm>
              <a:off x="497200" y="2570198"/>
              <a:ext cx="1706180" cy="1592065"/>
              <a:chOff x="4919584" y="3925472"/>
              <a:chExt cx="1706180" cy="1592065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71" name="Straight Arrow Connector 70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600" dirty="0" smtClean="0">
                    <a:latin typeface="Arial"/>
                    <a:cs typeface="Arial"/>
                  </a:rPr>
                  <a:t>A1/B0</a:t>
                </a:r>
                <a:endParaRPr lang="en-US" sz="16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2203379" y="2516858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 rot="16200000">
            <a:off x="-288291" y="4000428"/>
            <a:ext cx="153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dirty="0" smtClean="0"/>
              <a:t>ction values in state A0/B1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 rot="16200000">
            <a:off x="-287928" y="5435477"/>
            <a:ext cx="153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dirty="0" smtClean="0"/>
              <a:t>ction values in state A1/B0</a:t>
            </a:r>
            <a:endParaRPr lang="en-US" b="1" dirty="0"/>
          </a:p>
        </p:txBody>
      </p:sp>
      <p:sp>
        <p:nvSpPr>
          <p:cNvPr id="98" name="Oval 97"/>
          <p:cNvSpPr/>
          <p:nvPr/>
        </p:nvSpPr>
        <p:spPr>
          <a:xfrm>
            <a:off x="1593524" y="5899052"/>
            <a:ext cx="241009" cy="319425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6308669" y="1019494"/>
            <a:ext cx="2650695" cy="1347302"/>
            <a:chOff x="497200" y="2516858"/>
            <a:chExt cx="3390367" cy="1723265"/>
          </a:xfrm>
        </p:grpSpPr>
        <p:grpSp>
          <p:nvGrpSpPr>
            <p:cNvPr id="49" name="Group 48"/>
            <p:cNvGrpSpPr/>
            <p:nvPr/>
          </p:nvGrpSpPr>
          <p:grpSpPr>
            <a:xfrm>
              <a:off x="497200" y="2570198"/>
              <a:ext cx="1706180" cy="1592065"/>
              <a:chOff x="4919584" y="3925472"/>
              <a:chExt cx="1706180" cy="1592065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600" dirty="0" smtClean="0">
                    <a:latin typeface="Arial"/>
                    <a:cs typeface="Arial"/>
                  </a:rPr>
                  <a:t>A0/B1</a:t>
                </a:r>
                <a:endParaRPr lang="en-US" sz="1600" dirty="0">
                  <a:latin typeface="Arial"/>
                  <a:cs typeface="Arial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2203379" y="2516858"/>
              <a:ext cx="1684188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6319810" y="2496732"/>
            <a:ext cx="2571020" cy="1347302"/>
            <a:chOff x="511450" y="2516858"/>
            <a:chExt cx="3288459" cy="1723265"/>
          </a:xfrm>
        </p:grpSpPr>
        <p:grpSp>
          <p:nvGrpSpPr>
            <p:cNvPr id="79" name="Group 78"/>
            <p:cNvGrpSpPr/>
            <p:nvPr/>
          </p:nvGrpSpPr>
          <p:grpSpPr>
            <a:xfrm>
              <a:off x="511450" y="2570198"/>
              <a:ext cx="1691930" cy="1592065"/>
              <a:chOff x="4933834" y="3925472"/>
              <a:chExt cx="1691930" cy="159206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BFBFBF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BFBFB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BFBFBF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BFBFBF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933834" y="4328628"/>
                <a:ext cx="1074647" cy="82296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BFBFBF"/>
                    </a:solidFill>
                    <a:latin typeface="Arial"/>
                    <a:cs typeface="Arial"/>
                  </a:rPr>
                  <a:t>A1/B0</a:t>
                </a:r>
                <a:endParaRPr lang="en-US" sz="1600" dirty="0">
                  <a:solidFill>
                    <a:srgbClr val="BFBFB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2203379" y="2516858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BFBFBF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BFBFBF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BFBFBF"/>
                </a:solidFill>
                <a:latin typeface="Arial"/>
                <a:cs typeface="Arial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BFBFBF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BFBFB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02952" y="4655080"/>
            <a:ext cx="295194" cy="26589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58378" y="1344232"/>
            <a:ext cx="2963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Intact OFC</a:t>
            </a:r>
            <a:endParaRPr lang="en-US" sz="3200" b="1" dirty="0"/>
          </a:p>
        </p:txBody>
      </p:sp>
      <p:sp>
        <p:nvSpPr>
          <p:cNvPr id="54" name="Rectangle 53"/>
          <p:cNvSpPr/>
          <p:nvPr/>
        </p:nvSpPr>
        <p:spPr>
          <a:xfrm>
            <a:off x="158015" y="5031332"/>
            <a:ext cx="8523029" cy="176081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/>
          <p:cNvCxnSpPr>
            <a:stCxn id="53" idx="2"/>
          </p:cNvCxnSpPr>
          <p:nvPr/>
        </p:nvCxnSpPr>
        <p:spPr>
          <a:xfrm flipH="1">
            <a:off x="7148862" y="2305923"/>
            <a:ext cx="95787" cy="243541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55" idx="1"/>
          </p:cNvCxnSpPr>
          <p:nvPr/>
        </p:nvCxnSpPr>
        <p:spPr>
          <a:xfrm rot="10800000" flipV="1">
            <a:off x="6308669" y="1222050"/>
            <a:ext cx="775126" cy="2625013"/>
          </a:xfrm>
          <a:prstGeom prst="curvedConnector2">
            <a:avLst/>
          </a:prstGeom>
          <a:ln w="762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63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 descr="delayedAlternati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1" y="3683000"/>
            <a:ext cx="7607300" cy="31750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66221" y="97950"/>
            <a:ext cx="8643653" cy="830997"/>
            <a:chOff x="168719" y="1600200"/>
            <a:chExt cx="8643653" cy="830997"/>
          </a:xfrm>
        </p:grpSpPr>
        <p:sp>
          <p:nvSpPr>
            <p:cNvPr id="5" name="TextBox 4"/>
            <p:cNvSpPr txBox="1"/>
            <p:nvPr/>
          </p:nvSpPr>
          <p:spPr>
            <a:xfrm>
              <a:off x="168719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1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1551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2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0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1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>
              <a:off x="2443105" y="2015699"/>
              <a:ext cx="9084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537986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3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17" name="Straight Arrow Connector 16"/>
            <p:cNvCxnSpPr>
              <a:stCxn id="8" idx="3"/>
              <a:endCxn id="16" idx="1"/>
            </p:cNvCxnSpPr>
            <p:nvPr/>
          </p:nvCxnSpPr>
          <p:spPr>
            <a:xfrm>
              <a:off x="5625937" y="2015699"/>
              <a:ext cx="912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43105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05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5937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25937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069023" y="1987245"/>
            <a:ext cx="321708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B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69023" y="1064227"/>
            <a:ext cx="321708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A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3725135" y="1177968"/>
            <a:ext cx="902707" cy="523167"/>
          </a:xfrm>
          <a:prstGeom prst="straightConnector1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725135" y="1701136"/>
            <a:ext cx="902707" cy="536182"/>
          </a:xfrm>
          <a:prstGeom prst="straightConnector1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403427" y="1379427"/>
            <a:ext cx="643416" cy="643416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  <a:cs typeface="A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93897" y="1373509"/>
            <a:ext cx="840193" cy="6434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A0/B1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27841" y="1022524"/>
            <a:ext cx="1316751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rial"/>
                <a:cs typeface="Arial"/>
              </a:rPr>
              <a:t>reward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27841" y="2048118"/>
            <a:ext cx="1248217" cy="32170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w="med" len="med"/>
          </a:ln>
        </p:spPr>
        <p:txBody>
          <a:bodyPr wrap="square" rtlCol="0" anchor="ctr" anchorCtr="0">
            <a:noAutofit/>
          </a:bodyPr>
          <a:lstStyle/>
          <a:p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n</a:t>
            </a:r>
            <a:r>
              <a:rPr lang="en-US" dirty="0" smtClean="0">
                <a:solidFill>
                  <a:srgbClr val="BFBFBF"/>
                </a:solidFill>
                <a:latin typeface="Arial"/>
                <a:cs typeface="Arial"/>
              </a:rPr>
              <a:t>o reward</a:t>
            </a:r>
            <a:endParaRPr lang="en-US" sz="18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grpSp>
        <p:nvGrpSpPr>
          <p:cNvPr id="65" name="Group 64"/>
          <p:cNvGrpSpPr>
            <a:grpSpLocks noChangeAspect="1"/>
          </p:cNvGrpSpPr>
          <p:nvPr/>
        </p:nvGrpSpPr>
        <p:grpSpPr>
          <a:xfrm>
            <a:off x="3293897" y="2499762"/>
            <a:ext cx="2582161" cy="1347302"/>
            <a:chOff x="497200" y="2516858"/>
            <a:chExt cx="3302709" cy="1723265"/>
          </a:xfrm>
        </p:grpSpPr>
        <p:grpSp>
          <p:nvGrpSpPr>
            <p:cNvPr id="66" name="Group 65"/>
            <p:cNvGrpSpPr/>
            <p:nvPr/>
          </p:nvGrpSpPr>
          <p:grpSpPr>
            <a:xfrm>
              <a:off x="497200" y="2570198"/>
              <a:ext cx="1706180" cy="1592065"/>
              <a:chOff x="4919584" y="3925472"/>
              <a:chExt cx="1706180" cy="1592065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71" name="Straight Arrow Connector 70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600" dirty="0" smtClean="0">
                    <a:latin typeface="Arial"/>
                    <a:cs typeface="Arial"/>
                  </a:rPr>
                  <a:t>A1/B0</a:t>
                </a:r>
                <a:endParaRPr lang="en-US" sz="16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2203379" y="2516858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 rot="16200000">
            <a:off x="-288291" y="4000428"/>
            <a:ext cx="153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dirty="0" smtClean="0"/>
              <a:t>ction values in state A0/B1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 rot="16200000">
            <a:off x="-287928" y="5435477"/>
            <a:ext cx="153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dirty="0" smtClean="0"/>
              <a:t>ction values in state A1/B0</a:t>
            </a:r>
            <a:endParaRPr lang="en-US" b="1" dirty="0"/>
          </a:p>
        </p:txBody>
      </p:sp>
      <p:sp>
        <p:nvSpPr>
          <p:cNvPr id="98" name="Oval 97"/>
          <p:cNvSpPr/>
          <p:nvPr/>
        </p:nvSpPr>
        <p:spPr>
          <a:xfrm>
            <a:off x="1593524" y="5899052"/>
            <a:ext cx="241009" cy="319425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6308669" y="1019494"/>
            <a:ext cx="2650695" cy="1347302"/>
            <a:chOff x="497200" y="2516858"/>
            <a:chExt cx="3390367" cy="1723265"/>
          </a:xfrm>
        </p:grpSpPr>
        <p:grpSp>
          <p:nvGrpSpPr>
            <p:cNvPr id="49" name="Group 48"/>
            <p:cNvGrpSpPr/>
            <p:nvPr/>
          </p:nvGrpSpPr>
          <p:grpSpPr>
            <a:xfrm>
              <a:off x="497200" y="2570198"/>
              <a:ext cx="1706180" cy="1592065"/>
              <a:chOff x="4919584" y="3925472"/>
              <a:chExt cx="1706180" cy="1592065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600" dirty="0" smtClean="0">
                    <a:latin typeface="Arial"/>
                    <a:cs typeface="Arial"/>
                  </a:rPr>
                  <a:t>A0/B1</a:t>
                </a:r>
                <a:endParaRPr lang="en-US" sz="1600" dirty="0">
                  <a:latin typeface="Arial"/>
                  <a:cs typeface="Arial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2203379" y="2516858"/>
              <a:ext cx="1684188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6319810" y="2496732"/>
            <a:ext cx="2571020" cy="1347302"/>
            <a:chOff x="511450" y="2516858"/>
            <a:chExt cx="3288459" cy="1723265"/>
          </a:xfrm>
        </p:grpSpPr>
        <p:grpSp>
          <p:nvGrpSpPr>
            <p:cNvPr id="79" name="Group 78"/>
            <p:cNvGrpSpPr/>
            <p:nvPr/>
          </p:nvGrpSpPr>
          <p:grpSpPr>
            <a:xfrm>
              <a:off x="511450" y="2570198"/>
              <a:ext cx="1691930" cy="1592065"/>
              <a:chOff x="4933834" y="3925472"/>
              <a:chExt cx="1691930" cy="159206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BFBFBF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BFBFB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BFBFBF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BFBFBF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933834" y="4328628"/>
                <a:ext cx="1074647" cy="82296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BFBFBF"/>
                    </a:solidFill>
                    <a:latin typeface="Arial"/>
                    <a:cs typeface="Arial"/>
                  </a:rPr>
                  <a:t>A1/B0</a:t>
                </a:r>
                <a:endParaRPr lang="en-US" sz="1600" dirty="0">
                  <a:solidFill>
                    <a:srgbClr val="BFBFB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2203379" y="2516858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BFBFBF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BFBFBF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BFBFBF"/>
                </a:solidFill>
                <a:latin typeface="Arial"/>
                <a:cs typeface="Arial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BFBFBF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BFBFB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02952" y="4655080"/>
            <a:ext cx="295194" cy="26589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58378" y="1344232"/>
            <a:ext cx="2963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Intact OFC</a:t>
            </a:r>
            <a:endParaRPr lang="en-US" sz="3200" b="1" dirty="0"/>
          </a:p>
        </p:txBody>
      </p:sp>
      <p:cxnSp>
        <p:nvCxnSpPr>
          <p:cNvPr id="88" name="Straight Arrow Connector 87"/>
          <p:cNvCxnSpPr>
            <a:stCxn id="82" idx="2"/>
          </p:cNvCxnSpPr>
          <p:nvPr/>
        </p:nvCxnSpPr>
        <p:spPr>
          <a:xfrm flipH="1">
            <a:off x="7148863" y="3783161"/>
            <a:ext cx="95786" cy="145676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3" idx="1"/>
          </p:cNvCxnSpPr>
          <p:nvPr/>
        </p:nvCxnSpPr>
        <p:spPr>
          <a:xfrm rot="10800000" flipV="1">
            <a:off x="6418199" y="2699288"/>
            <a:ext cx="665596" cy="3330859"/>
          </a:xfrm>
          <a:prstGeom prst="curvedConnector2">
            <a:avLst/>
          </a:prstGeom>
          <a:ln w="762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52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327713" y="2849702"/>
            <a:ext cx="2582161" cy="1347302"/>
            <a:chOff x="497200" y="2516858"/>
            <a:chExt cx="3302709" cy="1723265"/>
          </a:xfrm>
        </p:grpSpPr>
        <p:grpSp>
          <p:nvGrpSpPr>
            <p:cNvPr id="14" name="Group 13"/>
            <p:cNvGrpSpPr/>
            <p:nvPr/>
          </p:nvGrpSpPr>
          <p:grpSpPr>
            <a:xfrm>
              <a:off x="497200" y="2570198"/>
              <a:ext cx="1706180" cy="1592065"/>
              <a:chOff x="4919584" y="3925472"/>
              <a:chExt cx="1706180" cy="159206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800" dirty="0" smtClean="0">
                    <a:latin typeface="Arial"/>
                    <a:cs typeface="Arial"/>
                  </a:rPr>
                  <a:t>S</a:t>
                </a:r>
                <a:endParaRPr lang="en-US" sz="1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203379" y="2516858"/>
              <a:ext cx="1280469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1587321" y="5562891"/>
            <a:ext cx="145913" cy="126329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66221" y="97950"/>
            <a:ext cx="8643653" cy="830997"/>
            <a:chOff x="168719" y="1600200"/>
            <a:chExt cx="8643653" cy="830997"/>
          </a:xfrm>
        </p:grpSpPr>
        <p:sp>
          <p:nvSpPr>
            <p:cNvPr id="55" name="TextBox 54"/>
            <p:cNvSpPr txBox="1"/>
            <p:nvPr/>
          </p:nvSpPr>
          <p:spPr>
            <a:xfrm>
              <a:off x="168719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1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51551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2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Arial"/>
                  <a:cs typeface="Arial"/>
                  <a:sym typeface="Wingdings"/>
                </a:rPr>
                <a:t>0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1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57" name="Straight Arrow Connector 56"/>
            <p:cNvCxnSpPr>
              <a:stCxn id="55" idx="3"/>
              <a:endCxn id="56" idx="1"/>
            </p:cNvCxnSpPr>
            <p:nvPr/>
          </p:nvCxnSpPr>
          <p:spPr>
            <a:xfrm>
              <a:off x="2443105" y="2015699"/>
              <a:ext cx="9084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537986" y="1600200"/>
              <a:ext cx="2274386" cy="83099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  <a:cs typeface="Gill Sans"/>
                </a:rPr>
                <a:t>Trial 3</a:t>
              </a:r>
            </a:p>
            <a:p>
              <a:pPr algn="ctr"/>
              <a:r>
                <a:rPr lang="en-US" sz="2400" dirty="0">
                  <a:latin typeface="Gill Sans"/>
                  <a:cs typeface="Gill Sans"/>
                </a:rPr>
                <a:t>A</a:t>
              </a:r>
              <a:r>
                <a:rPr lang="en-US" sz="2400" dirty="0" smtClean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>
                  <a:latin typeface="Gill San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cs typeface="Arial"/>
                  <a:sym typeface="Wingdings"/>
                </a:rPr>
                <a:t>1</a:t>
              </a:r>
              <a:r>
                <a:rPr lang="en-US" sz="2400" dirty="0" smtClean="0">
                  <a:latin typeface="Gill Sans"/>
                  <a:cs typeface="Gill Sans"/>
                </a:rPr>
                <a:t>    B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>
                  <a:latin typeface="Gill Sans"/>
                  <a:ea typeface="Wingdings"/>
                  <a:cs typeface="Gill Sans"/>
                  <a:sym typeface="Wingdings"/>
                </a:rPr>
                <a:t></a:t>
              </a:r>
              <a:r>
                <a:rPr lang="en-US" sz="2400" dirty="0" smtClean="0">
                  <a:latin typeface="Gill Sans"/>
                  <a:ea typeface="Wingdings"/>
                  <a:cs typeface="Gill Sans"/>
                  <a:sym typeface="Wingdings"/>
                </a:rPr>
                <a:t> </a:t>
              </a:r>
              <a:r>
                <a:rPr lang="en-US" sz="2400" dirty="0" smtClean="0">
                  <a:latin typeface="Arial"/>
                  <a:ea typeface="Wingdings"/>
                  <a:cs typeface="Arial"/>
                  <a:sym typeface="Wingdings"/>
                </a:rPr>
                <a:t>0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cxnSp>
          <p:nvCxnSpPr>
            <p:cNvPr id="59" name="Straight Arrow Connector 58"/>
            <p:cNvCxnSpPr>
              <a:stCxn id="56" idx="3"/>
              <a:endCxn id="58" idx="1"/>
            </p:cNvCxnSpPr>
            <p:nvPr/>
          </p:nvCxnSpPr>
          <p:spPr>
            <a:xfrm>
              <a:off x="5625937" y="2015699"/>
              <a:ext cx="912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443105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443105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25937" y="1649184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delay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625937" y="2030345"/>
              <a:ext cx="90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5s</a:t>
              </a:r>
              <a:endParaRPr lang="en-US" dirty="0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58378" y="1344232"/>
            <a:ext cx="2963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OFC lesion</a:t>
            </a:r>
            <a:endParaRPr lang="en-US" sz="3200" b="1" dirty="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3368071" y="2844741"/>
            <a:ext cx="2789352" cy="1347302"/>
            <a:chOff x="497200" y="2516858"/>
            <a:chExt cx="3567716" cy="1723265"/>
          </a:xfrm>
        </p:grpSpPr>
        <p:grpSp>
          <p:nvGrpSpPr>
            <p:cNvPr id="30" name="Group 29"/>
            <p:cNvGrpSpPr/>
            <p:nvPr/>
          </p:nvGrpSpPr>
          <p:grpSpPr>
            <a:xfrm>
              <a:off x="497200" y="2570198"/>
              <a:ext cx="1706180" cy="1592065"/>
              <a:chOff x="4919584" y="3925472"/>
              <a:chExt cx="1706180" cy="1592065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800" dirty="0" smtClean="0">
                    <a:latin typeface="Arial"/>
                    <a:cs typeface="Arial"/>
                  </a:rPr>
                  <a:t>S</a:t>
                </a:r>
                <a:endParaRPr lang="en-US" sz="1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203379" y="2516858"/>
              <a:ext cx="1861537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418621" y="2844741"/>
            <a:ext cx="2582161" cy="1347302"/>
            <a:chOff x="497200" y="2516858"/>
            <a:chExt cx="3302709" cy="1723265"/>
          </a:xfrm>
        </p:grpSpPr>
        <p:grpSp>
          <p:nvGrpSpPr>
            <p:cNvPr id="40" name="Group 39"/>
            <p:cNvGrpSpPr/>
            <p:nvPr/>
          </p:nvGrpSpPr>
          <p:grpSpPr>
            <a:xfrm>
              <a:off x="497200" y="2570198"/>
              <a:ext cx="1706180" cy="1592065"/>
              <a:chOff x="4919584" y="3925472"/>
              <a:chExt cx="1706180" cy="159206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800" dirty="0" smtClean="0">
                    <a:latin typeface="Arial"/>
                    <a:cs typeface="Arial"/>
                  </a:rPr>
                  <a:t>S</a:t>
                </a:r>
                <a:endParaRPr lang="en-US" sz="1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2203379" y="2516858"/>
              <a:ext cx="1280469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reward</a:t>
              </a:r>
              <a:endParaRPr lang="en-US" sz="1800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03379" y="3828643"/>
              <a:ext cx="1596530" cy="4114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w="med" len="med"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/>
                  <a:cs typeface="Arial"/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  <a:cs typeface="Arial"/>
                </a:rPr>
                <a:t>o reward</a:t>
              </a:r>
              <a:endParaRPr lang="en-US" sz="18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36050" y="4154901"/>
            <a:ext cx="8009949" cy="2703099"/>
            <a:chOff x="136050" y="4154901"/>
            <a:chExt cx="8009949" cy="2703099"/>
          </a:xfrm>
        </p:grpSpPr>
        <p:pic>
          <p:nvPicPr>
            <p:cNvPr id="72" name="Picture 71" descr="delayedAlternation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699" y="4318000"/>
              <a:ext cx="7607300" cy="2540000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 rot="16200000">
              <a:off x="-744763" y="5035714"/>
              <a:ext cx="2223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</a:t>
              </a:r>
              <a:r>
                <a:rPr lang="en-US" sz="2400" b="1" dirty="0" smtClean="0"/>
                <a:t>ction values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895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Behavior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83936" y="2733308"/>
            <a:ext cx="7003423" cy="3477072"/>
            <a:chOff x="1083936" y="2366963"/>
            <a:chExt cx="7003423" cy="3477072"/>
          </a:xfrm>
        </p:grpSpPr>
        <p:pic>
          <p:nvPicPr>
            <p:cNvPr id="4" name="Picture 3" descr="delayedAlternation_v2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2" t="-1" b="44445"/>
            <a:stretch/>
          </p:blipFill>
          <p:spPr>
            <a:xfrm>
              <a:off x="4570412" y="2366963"/>
              <a:ext cx="3516947" cy="27940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4570413" y="2412231"/>
              <a:ext cx="324776" cy="4393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83936" y="2373117"/>
              <a:ext cx="324776" cy="4393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96895" y="2419349"/>
              <a:ext cx="1521076" cy="393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46264" y="2366963"/>
              <a:ext cx="1521076" cy="393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40275" y="5259259"/>
              <a:ext cx="246662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model</a:t>
              </a:r>
              <a:endParaRPr lang="en-US" sz="32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16144" y="1414303"/>
            <a:ext cx="1481601" cy="1300051"/>
            <a:chOff x="7416144" y="1601546"/>
            <a:chExt cx="1481601" cy="1300051"/>
          </a:xfrm>
        </p:grpSpPr>
        <p:grpSp>
          <p:nvGrpSpPr>
            <p:cNvPr id="24" name="Group 23"/>
            <p:cNvGrpSpPr/>
            <p:nvPr/>
          </p:nvGrpSpPr>
          <p:grpSpPr>
            <a:xfrm>
              <a:off x="7489232" y="1656871"/>
              <a:ext cx="1333945" cy="1244726"/>
              <a:chOff x="4919584" y="3925472"/>
              <a:chExt cx="1706180" cy="1592065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800" dirty="0" smtClean="0">
                    <a:latin typeface="Arial"/>
                    <a:cs typeface="Arial"/>
                  </a:rPr>
                  <a:t>S</a:t>
                </a:r>
                <a:endParaRPr lang="en-US" sz="1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7416144" y="1601546"/>
              <a:ext cx="1481601" cy="1281841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13314" y="1384022"/>
            <a:ext cx="3060889" cy="1312122"/>
            <a:chOff x="5340275" y="659950"/>
            <a:chExt cx="3060889" cy="1312122"/>
          </a:xfrm>
        </p:grpSpPr>
        <p:grpSp>
          <p:nvGrpSpPr>
            <p:cNvPr id="34" name="Group 33"/>
            <p:cNvGrpSpPr/>
            <p:nvPr/>
          </p:nvGrpSpPr>
          <p:grpSpPr>
            <a:xfrm>
              <a:off x="5340275" y="659950"/>
              <a:ext cx="1333945" cy="1244726"/>
              <a:chOff x="4919584" y="3925472"/>
              <a:chExt cx="1706180" cy="159206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800" dirty="0" smtClean="0">
                    <a:latin typeface="Arial"/>
                    <a:cs typeface="Arial"/>
                  </a:rPr>
                  <a:t>S1</a:t>
                </a:r>
                <a:endParaRPr lang="en-US" sz="18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974203" y="690231"/>
              <a:ext cx="1322804" cy="1244726"/>
              <a:chOff x="4933834" y="3925472"/>
              <a:chExt cx="1691930" cy="1592065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49" name="Straight Arrow Connector 48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933834" y="4336952"/>
                <a:ext cx="1074647" cy="82296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800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S2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5340275" y="690232"/>
              <a:ext cx="3060889" cy="1281840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25" idx="2"/>
          </p:cNvCxnSpPr>
          <p:nvPr/>
        </p:nvCxnSpPr>
        <p:spPr>
          <a:xfrm flipH="1">
            <a:off x="7163784" y="2696144"/>
            <a:ext cx="993161" cy="139077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547242" y="2696144"/>
            <a:ext cx="598959" cy="674341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16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3992"/>
            <a:ext cx="9144000" cy="4544008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N</a:t>
            </a:r>
            <a:r>
              <a:rPr lang="en-US" dirty="0" smtClean="0"/>
              <a:t>euroscience of </a:t>
            </a:r>
            <a:br>
              <a:rPr lang="en-US" dirty="0" smtClean="0"/>
            </a:br>
            <a:r>
              <a:rPr lang="en-US" b="1" i="1" dirty="0" smtClean="0"/>
              <a:t>R</a:t>
            </a:r>
            <a:r>
              <a:rPr lang="en-US" dirty="0" smtClean="0"/>
              <a:t>einforcement Learning and </a:t>
            </a:r>
            <a:br>
              <a:rPr lang="en-US" dirty="0" smtClean="0"/>
            </a:br>
            <a:r>
              <a:rPr lang="en-US" b="1" i="1" dirty="0" smtClean="0"/>
              <a:t>D</a:t>
            </a:r>
            <a:r>
              <a:rPr lang="en-US" dirty="0" smtClean="0"/>
              <a:t>ecision Making Lab</a:t>
            </a:r>
            <a:br>
              <a:rPr lang="en-US" dirty="0" smtClean="0"/>
            </a:b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/>
              <a:t>The </a:t>
            </a:r>
            <a:r>
              <a:rPr lang="en-US" b="1" i="1" dirty="0" smtClean="0"/>
              <a:t>NRD </a:t>
            </a:r>
            <a:r>
              <a:rPr lang="en-US" b="1" i="1" dirty="0"/>
              <a:t>lab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i="1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0" y="0"/>
            <a:ext cx="9144000" cy="2032630"/>
            <a:chOff x="-1828800" y="0"/>
            <a:chExt cx="10972800" cy="2439156"/>
          </a:xfrm>
        </p:grpSpPr>
        <p:pic>
          <p:nvPicPr>
            <p:cNvPr id="5" name="Picture 4" descr="BryanKromenacker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0"/>
              <a:ext cx="1828800" cy="2438400"/>
            </a:xfrm>
            <a:prstGeom prst="rect">
              <a:avLst/>
            </a:prstGeom>
          </p:spPr>
        </p:pic>
        <p:pic>
          <p:nvPicPr>
            <p:cNvPr id="6" name="Picture 5" descr="Hashe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0"/>
              <a:ext cx="1828800" cy="2438400"/>
            </a:xfrm>
            <a:prstGeom prst="rect">
              <a:avLst/>
            </a:prstGeom>
          </p:spPr>
        </p:pic>
        <p:pic>
          <p:nvPicPr>
            <p:cNvPr id="7" name="Picture 6" descr="JackMorgan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0"/>
              <a:ext cx="1828800" cy="2438400"/>
            </a:xfrm>
            <a:prstGeom prst="rect">
              <a:avLst/>
            </a:prstGeom>
          </p:spPr>
        </p:pic>
        <p:pic>
          <p:nvPicPr>
            <p:cNvPr id="8" name="Picture 7" descr="JaneKeung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8800" y="0"/>
              <a:ext cx="1828800" cy="2439156"/>
            </a:xfrm>
            <a:prstGeom prst="rect">
              <a:avLst/>
            </a:prstGeom>
          </p:spPr>
        </p:pic>
        <p:pic>
          <p:nvPicPr>
            <p:cNvPr id="9" name="Picture 8" descr="Siyu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" cy="2438400"/>
            </a:xfrm>
            <a:prstGeom prst="rect">
              <a:avLst/>
            </a:prstGeom>
          </p:spPr>
        </p:pic>
        <p:pic>
          <p:nvPicPr>
            <p:cNvPr id="10" name="Picture 9" descr="Sarah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0"/>
              <a:ext cx="18288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91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Behavior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341" y="6373200"/>
            <a:ext cx="34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</a:t>
            </a:r>
            <a:r>
              <a:rPr lang="en-US" dirty="0" err="1" smtClean="0"/>
              <a:t>Mishkin</a:t>
            </a:r>
            <a:r>
              <a:rPr lang="en-US" dirty="0" smtClean="0"/>
              <a:t> et al 1969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00760" y="2733308"/>
            <a:ext cx="7086600" cy="3477072"/>
            <a:chOff x="1000760" y="2366963"/>
            <a:chExt cx="7086600" cy="3477072"/>
          </a:xfrm>
        </p:grpSpPr>
        <p:pic>
          <p:nvPicPr>
            <p:cNvPr id="4" name="Picture 3" descr="delayedAlternation_v2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4445"/>
            <a:stretch/>
          </p:blipFill>
          <p:spPr>
            <a:xfrm>
              <a:off x="1000760" y="2366963"/>
              <a:ext cx="7086600" cy="27940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4570413" y="2412231"/>
              <a:ext cx="324776" cy="4393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83936" y="2373117"/>
              <a:ext cx="324776" cy="4393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96895" y="2419349"/>
              <a:ext cx="1521076" cy="393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46264" y="2366963"/>
              <a:ext cx="1521076" cy="393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07621" y="5259259"/>
              <a:ext cx="246662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experiment</a:t>
              </a:r>
              <a:endParaRPr lang="en-US" sz="3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40275" y="5259259"/>
              <a:ext cx="246662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model</a:t>
              </a:r>
              <a:endParaRPr lang="en-US" sz="32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16144" y="1414303"/>
            <a:ext cx="1481601" cy="1300051"/>
            <a:chOff x="7416144" y="1601546"/>
            <a:chExt cx="1481601" cy="1300051"/>
          </a:xfrm>
        </p:grpSpPr>
        <p:grpSp>
          <p:nvGrpSpPr>
            <p:cNvPr id="24" name="Group 23"/>
            <p:cNvGrpSpPr/>
            <p:nvPr/>
          </p:nvGrpSpPr>
          <p:grpSpPr>
            <a:xfrm>
              <a:off x="7489232" y="1656871"/>
              <a:ext cx="1333945" cy="1244726"/>
              <a:chOff x="4919584" y="3925472"/>
              <a:chExt cx="1706180" cy="1592065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800" dirty="0" smtClean="0">
                    <a:latin typeface="Arial"/>
                    <a:cs typeface="Arial"/>
                  </a:rPr>
                  <a:t>S</a:t>
                </a:r>
                <a:endParaRPr lang="en-US" sz="1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7416144" y="1601546"/>
              <a:ext cx="1481601" cy="1281841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13314" y="1384022"/>
            <a:ext cx="3060889" cy="1312122"/>
            <a:chOff x="5340275" y="659950"/>
            <a:chExt cx="3060889" cy="1312122"/>
          </a:xfrm>
        </p:grpSpPr>
        <p:grpSp>
          <p:nvGrpSpPr>
            <p:cNvPr id="34" name="Group 33"/>
            <p:cNvGrpSpPr/>
            <p:nvPr/>
          </p:nvGrpSpPr>
          <p:grpSpPr>
            <a:xfrm>
              <a:off x="5340275" y="659950"/>
              <a:ext cx="1333945" cy="1244726"/>
              <a:chOff x="4919584" y="3925472"/>
              <a:chExt cx="1706180" cy="159206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800" dirty="0" smtClean="0">
                    <a:latin typeface="Arial"/>
                    <a:cs typeface="Arial"/>
                  </a:rPr>
                  <a:t>S1</a:t>
                </a:r>
                <a:endParaRPr lang="en-US" sz="18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974203" y="690231"/>
              <a:ext cx="1322804" cy="1244726"/>
              <a:chOff x="4933834" y="3925472"/>
              <a:chExt cx="1691930" cy="1592065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49" name="Straight Arrow Connector 48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933834" y="4336952"/>
                <a:ext cx="1074647" cy="82296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800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S2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5340275" y="690232"/>
              <a:ext cx="3060889" cy="1281840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25" idx="2"/>
          </p:cNvCxnSpPr>
          <p:nvPr/>
        </p:nvCxnSpPr>
        <p:spPr>
          <a:xfrm flipH="1">
            <a:off x="7163784" y="2696144"/>
            <a:ext cx="993161" cy="139077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547242" y="2696144"/>
            <a:ext cx="598959" cy="674341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138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Example of State Space Theory: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Effect of OFC lesions on Delayed Alternation</a:t>
            </a:r>
          </a:p>
          <a:p>
            <a:r>
              <a:rPr lang="en-US" dirty="0" smtClean="0"/>
              <a:t>fMRI evidence for State Space Theory</a:t>
            </a:r>
          </a:p>
          <a:p>
            <a:pPr lvl="1"/>
            <a:r>
              <a:rPr lang="en-US" dirty="0" smtClean="0"/>
              <a:t>Faces/Houses task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Towards a mathematical account of State Space Theory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Can humans do linear regression?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50112" y="4790092"/>
            <a:ext cx="3893888" cy="2067908"/>
            <a:chOff x="5250112" y="4790092"/>
            <a:chExt cx="3893888" cy="2067908"/>
          </a:xfrm>
        </p:grpSpPr>
        <p:grpSp>
          <p:nvGrpSpPr>
            <p:cNvPr id="11" name="Group 10"/>
            <p:cNvGrpSpPr/>
            <p:nvPr/>
          </p:nvGrpSpPr>
          <p:grpSpPr>
            <a:xfrm>
              <a:off x="5250112" y="4790092"/>
              <a:ext cx="1306931" cy="2060978"/>
              <a:chOff x="5992671" y="0"/>
              <a:chExt cx="1306931" cy="206097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92671" y="0"/>
                <a:ext cx="1299380" cy="1691646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92671" y="1691646"/>
                <a:ext cx="130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 smtClean="0"/>
                  <a:t>Nico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Schuck</a:t>
                </a:r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49492" y="4790092"/>
              <a:ext cx="1299380" cy="2060978"/>
              <a:chOff x="7292051" y="0"/>
              <a:chExt cx="1299380" cy="206097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l="11002" r="12187"/>
              <a:stretch/>
            </p:blipFill>
            <p:spPr>
              <a:xfrm>
                <a:off x="7292051" y="0"/>
                <a:ext cx="1299380" cy="169164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292051" y="1691646"/>
                <a:ext cx="1299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/>
                  <a:t>Mingbo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Cai</a:t>
                </a:r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848872" y="4790092"/>
              <a:ext cx="1295128" cy="2067908"/>
              <a:chOff x="8591431" y="0"/>
              <a:chExt cx="1295128" cy="2067908"/>
            </a:xfrm>
          </p:grpSpPr>
          <p:pic>
            <p:nvPicPr>
              <p:cNvPr id="7" name="Picture 6" descr="yael.jpg"/>
              <p:cNvPicPr>
                <a:picLocks noChangeAspect="1"/>
              </p:cNvPicPr>
              <p:nvPr/>
            </p:nvPicPr>
            <p:blipFill rotWithShape="1">
              <a:blip r:embed="rId4"/>
              <a:srcRect b="13140"/>
              <a:stretch/>
            </p:blipFill>
            <p:spPr>
              <a:xfrm>
                <a:off x="8591431" y="0"/>
                <a:ext cx="1295128" cy="169164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8591431" y="1698576"/>
                <a:ext cx="1295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Yael </a:t>
                </a:r>
                <a:r>
                  <a:rPr lang="en-US" dirty="0" err="1" smtClean="0"/>
                  <a:t>Niv</a:t>
                </a:r>
                <a:endParaRPr lang="en-US" dirty="0"/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0" y="6488668"/>
            <a:ext cx="263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Schuck</a:t>
            </a:r>
            <a:r>
              <a:rPr lang="en-US" dirty="0" smtClean="0"/>
              <a:t> et al. Neuron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Faces/Houses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3221" cy="4525963"/>
          </a:xfrm>
        </p:spPr>
        <p:txBody>
          <a:bodyPr/>
          <a:lstStyle/>
          <a:p>
            <a:r>
              <a:rPr lang="en-US" dirty="0" smtClean="0"/>
              <a:t>Subject’s job is to classify either the Face or the House as Young or Old</a:t>
            </a:r>
          </a:p>
          <a:p>
            <a:r>
              <a:rPr lang="en-US" dirty="0" smtClean="0"/>
              <a:t>Whether you classify Face or House depends on last trial</a:t>
            </a:r>
          </a:p>
          <a:p>
            <a:r>
              <a:rPr lang="en-US" dirty="0" smtClean="0"/>
              <a:t>If your response changes then you switch tasks</a:t>
            </a:r>
          </a:p>
          <a:p>
            <a:endParaRPr lang="en-US" dirty="0"/>
          </a:p>
        </p:txBody>
      </p:sp>
      <p:pic>
        <p:nvPicPr>
          <p:cNvPr id="4" name="Picture 3" descr="Screen Shot 2019-02-09 at 1.44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" r="85728" b="17280"/>
          <a:stretch/>
        </p:blipFill>
        <p:spPr>
          <a:xfrm>
            <a:off x="5940421" y="1539109"/>
            <a:ext cx="2603601" cy="49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3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2-09 at 1.44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63"/>
          <a:stretch/>
        </p:blipFill>
        <p:spPr>
          <a:xfrm>
            <a:off x="3175" y="4152768"/>
            <a:ext cx="1365848" cy="27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2-09 at 1.44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3"/>
          <a:stretch/>
        </p:blipFill>
        <p:spPr>
          <a:xfrm>
            <a:off x="3175" y="4152768"/>
            <a:ext cx="3097744" cy="27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4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117975" y="34639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(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r>
              <a:rPr lang="en-US" sz="1700" dirty="0" smtClean="0">
                <a:solidFill>
                  <a:schemeClr val="tx1"/>
                </a:solidFill>
              </a:rPr>
              <a:t>)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2" name="Picture 1" descr="Screen Shot 2019-02-09 at 1.44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3"/>
          <a:stretch/>
        </p:blipFill>
        <p:spPr>
          <a:xfrm>
            <a:off x="3175" y="4152768"/>
            <a:ext cx="3097744" cy="270523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731897" y="0"/>
            <a:ext cx="2606091" cy="725802"/>
            <a:chOff x="1731897" y="0"/>
            <a:chExt cx="2606091" cy="725802"/>
          </a:xfrm>
        </p:grpSpPr>
        <p:sp>
          <p:nvSpPr>
            <p:cNvPr id="3" name="TextBox 2"/>
            <p:cNvSpPr txBox="1"/>
            <p:nvPr/>
          </p:nvSpPr>
          <p:spPr>
            <a:xfrm>
              <a:off x="1731897" y="0"/>
              <a:ext cx="2148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err="1" smtClean="0"/>
                <a:t>FaceYoung</a:t>
              </a:r>
              <a:r>
                <a:rPr lang="en-US" dirty="0" smtClean="0"/>
                <a:t>) last trial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880893" y="369332"/>
              <a:ext cx="457095" cy="3564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5804" y="-32266"/>
            <a:ext cx="2477046" cy="758068"/>
            <a:chOff x="4865804" y="-32266"/>
            <a:chExt cx="2477046" cy="758068"/>
          </a:xfrm>
        </p:grpSpPr>
        <p:sp>
          <p:nvSpPr>
            <p:cNvPr id="13" name="TextBox 12"/>
            <p:cNvSpPr txBox="1"/>
            <p:nvPr/>
          </p:nvSpPr>
          <p:spPr>
            <a:xfrm>
              <a:off x="5183147" y="-32266"/>
              <a:ext cx="2159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err="1" smtClean="0"/>
                <a:t>FaceYoung</a:t>
              </a:r>
              <a:r>
                <a:rPr lang="en-US" dirty="0" smtClean="0"/>
                <a:t>) this trial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13" idx="2"/>
            </p:cNvCxnSpPr>
            <p:nvPr/>
          </p:nvCxnSpPr>
          <p:spPr>
            <a:xfrm flipH="1">
              <a:off x="4865804" y="337066"/>
              <a:ext cx="1397195" cy="3887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396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urved Connector 27"/>
          <p:cNvCxnSpPr>
            <a:stCxn id="4" idx="7"/>
            <a:endCxn id="4" idx="1"/>
          </p:cNvCxnSpPr>
          <p:nvPr/>
        </p:nvCxnSpPr>
        <p:spPr>
          <a:xfrm rot="16200000" flipV="1">
            <a:off x="4575175" y="157012"/>
            <a:ext cx="12700" cy="646578"/>
          </a:xfrm>
          <a:prstGeom prst="curvedConnector3">
            <a:avLst>
              <a:gd name="adj1" fmla="val 2854417"/>
            </a:avLst>
          </a:prstGeom>
          <a:solidFill>
            <a:schemeClr val="bg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117975" y="34639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(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r>
              <a:rPr lang="en-US" sz="1700" dirty="0" smtClean="0">
                <a:solidFill>
                  <a:schemeClr val="tx1"/>
                </a:solidFill>
              </a:rPr>
              <a:t>)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2" name="Picture 1" descr="Screen Shot 2019-02-09 at 1.44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35"/>
          <a:stretch/>
        </p:blipFill>
        <p:spPr>
          <a:xfrm>
            <a:off x="3175" y="4152768"/>
            <a:ext cx="4340225" cy="270523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731897" y="0"/>
            <a:ext cx="2606091" cy="725802"/>
            <a:chOff x="1731897" y="0"/>
            <a:chExt cx="2606091" cy="725802"/>
          </a:xfrm>
        </p:grpSpPr>
        <p:sp>
          <p:nvSpPr>
            <p:cNvPr id="13" name="TextBox 12"/>
            <p:cNvSpPr txBox="1"/>
            <p:nvPr/>
          </p:nvSpPr>
          <p:spPr>
            <a:xfrm>
              <a:off x="1731897" y="0"/>
              <a:ext cx="2148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err="1" smtClean="0"/>
                <a:t>FaceYoung</a:t>
              </a:r>
              <a:r>
                <a:rPr lang="en-US" dirty="0" smtClean="0"/>
                <a:t>) last trial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880893" y="369332"/>
              <a:ext cx="457095" cy="3564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865804" y="-32266"/>
            <a:ext cx="2477046" cy="758068"/>
            <a:chOff x="4865804" y="-32266"/>
            <a:chExt cx="2477046" cy="758068"/>
          </a:xfrm>
        </p:grpSpPr>
        <p:sp>
          <p:nvSpPr>
            <p:cNvPr id="16" name="TextBox 15"/>
            <p:cNvSpPr txBox="1"/>
            <p:nvPr/>
          </p:nvSpPr>
          <p:spPr>
            <a:xfrm>
              <a:off x="5183147" y="-32266"/>
              <a:ext cx="2159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err="1" smtClean="0"/>
                <a:t>FaceYoung</a:t>
              </a:r>
              <a:r>
                <a:rPr lang="en-US" dirty="0" smtClean="0"/>
                <a:t>) this trial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4865804" y="337066"/>
              <a:ext cx="1397195" cy="3887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69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urved Connector 27"/>
          <p:cNvCxnSpPr>
            <a:stCxn id="4" idx="7"/>
            <a:endCxn id="4" idx="1"/>
          </p:cNvCxnSpPr>
          <p:nvPr/>
        </p:nvCxnSpPr>
        <p:spPr>
          <a:xfrm rot="16200000" flipV="1">
            <a:off x="4575175" y="157012"/>
            <a:ext cx="12700" cy="646578"/>
          </a:xfrm>
          <a:prstGeom prst="curvedConnector3">
            <a:avLst>
              <a:gd name="adj1" fmla="val 2854417"/>
            </a:avLst>
          </a:prstGeom>
          <a:solidFill>
            <a:schemeClr val="bg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4"/>
            <a:endCxn id="6" idx="0"/>
          </p:cNvCxnSpPr>
          <p:nvPr/>
        </p:nvCxnSpPr>
        <p:spPr>
          <a:xfrm>
            <a:off x="4575175" y="1260790"/>
            <a:ext cx="0" cy="511310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117975" y="34639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(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r>
              <a:rPr lang="en-US" sz="1700" dirty="0" smtClean="0">
                <a:solidFill>
                  <a:schemeClr val="tx1"/>
                </a:solidFill>
              </a:rPr>
              <a:t>)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117975" y="17721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(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r>
              <a:rPr lang="en-US" sz="1700" dirty="0" smtClean="0">
                <a:solidFill>
                  <a:schemeClr val="tx1"/>
                </a:solidFill>
              </a:rPr>
              <a:t>)</a:t>
            </a:r>
            <a:r>
              <a:rPr lang="en-US" sz="1700" dirty="0" err="1" smtClean="0">
                <a:solidFill>
                  <a:schemeClr val="tx1"/>
                </a:solidFill>
              </a:rPr>
              <a:t>Fo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2" name="Picture 1" descr="Screen Shot 2019-02-09 at 1.44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44"/>
          <a:stretch/>
        </p:blipFill>
        <p:spPr>
          <a:xfrm>
            <a:off x="3175" y="4152768"/>
            <a:ext cx="5637859" cy="270523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731897" y="1534081"/>
            <a:ext cx="2606091" cy="725802"/>
            <a:chOff x="1731897" y="0"/>
            <a:chExt cx="2606091" cy="725802"/>
          </a:xfrm>
        </p:grpSpPr>
        <p:sp>
          <p:nvSpPr>
            <p:cNvPr id="13" name="TextBox 12"/>
            <p:cNvSpPr txBox="1"/>
            <p:nvPr/>
          </p:nvSpPr>
          <p:spPr>
            <a:xfrm>
              <a:off x="1731897" y="0"/>
              <a:ext cx="2148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err="1" smtClean="0"/>
                <a:t>FaceYoung</a:t>
              </a:r>
              <a:r>
                <a:rPr lang="en-US" dirty="0" smtClean="0"/>
                <a:t>) last trial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880893" y="369332"/>
              <a:ext cx="457095" cy="3564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865807" y="1501815"/>
            <a:ext cx="2218709" cy="758068"/>
            <a:chOff x="4865807" y="-32266"/>
            <a:chExt cx="2218709" cy="758068"/>
          </a:xfrm>
        </p:grpSpPr>
        <p:sp>
          <p:nvSpPr>
            <p:cNvPr id="16" name="TextBox 15"/>
            <p:cNvSpPr txBox="1"/>
            <p:nvPr/>
          </p:nvSpPr>
          <p:spPr>
            <a:xfrm>
              <a:off x="5183147" y="-32266"/>
              <a:ext cx="1901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err="1" smtClean="0"/>
                <a:t>FaceOld</a:t>
              </a:r>
              <a:r>
                <a:rPr lang="en-US" dirty="0" smtClean="0"/>
                <a:t>) this trial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4865807" y="337066"/>
              <a:ext cx="1268025" cy="3887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830316" y="3508728"/>
            <a:ext cx="266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from young to old implies switch to Houses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5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urved Connector 27"/>
          <p:cNvCxnSpPr>
            <a:stCxn id="4" idx="7"/>
            <a:endCxn id="4" idx="1"/>
          </p:cNvCxnSpPr>
          <p:nvPr/>
        </p:nvCxnSpPr>
        <p:spPr>
          <a:xfrm rot="16200000" flipV="1">
            <a:off x="4575175" y="157012"/>
            <a:ext cx="12700" cy="646578"/>
          </a:xfrm>
          <a:prstGeom prst="curvedConnector3">
            <a:avLst>
              <a:gd name="adj1" fmla="val 2854417"/>
            </a:avLst>
          </a:prstGeom>
          <a:solidFill>
            <a:schemeClr val="bg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4"/>
            <a:endCxn id="6" idx="0"/>
          </p:cNvCxnSpPr>
          <p:nvPr/>
        </p:nvCxnSpPr>
        <p:spPr>
          <a:xfrm>
            <a:off x="4575175" y="1260790"/>
            <a:ext cx="0" cy="511310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23" idx="2"/>
          </p:cNvCxnSpPr>
          <p:nvPr/>
        </p:nvCxnSpPr>
        <p:spPr>
          <a:xfrm>
            <a:off x="4575175" y="2229300"/>
            <a:ext cx="2155505" cy="421300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117975" y="34639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(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r>
              <a:rPr lang="en-US" sz="1700" dirty="0" smtClean="0">
                <a:solidFill>
                  <a:schemeClr val="tx1"/>
                </a:solidFill>
              </a:rPr>
              <a:t>)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117975" y="17721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(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r>
              <a:rPr lang="en-US" sz="1700" dirty="0" smtClean="0">
                <a:solidFill>
                  <a:schemeClr val="tx1"/>
                </a:solidFill>
              </a:rPr>
              <a:t>)</a:t>
            </a:r>
            <a:r>
              <a:rPr lang="en-US" sz="1700" dirty="0" err="1" smtClean="0">
                <a:solidFill>
                  <a:schemeClr val="tx1"/>
                </a:solidFill>
              </a:rPr>
              <a:t>Fo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730680" y="21934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(</a:t>
            </a:r>
            <a:r>
              <a:rPr lang="en-US" sz="1700" dirty="0" err="1" smtClean="0">
                <a:solidFill>
                  <a:schemeClr val="tx1"/>
                </a:solidFill>
              </a:rPr>
              <a:t>Fo</a:t>
            </a:r>
            <a:r>
              <a:rPr lang="en-US" sz="1700" dirty="0" smtClean="0">
                <a:solidFill>
                  <a:schemeClr val="tx1"/>
                </a:solidFill>
              </a:rPr>
              <a:t>)</a:t>
            </a:r>
            <a:r>
              <a:rPr lang="en-US" sz="1700" dirty="0" err="1" smtClean="0">
                <a:solidFill>
                  <a:schemeClr val="tx1"/>
                </a:solidFill>
              </a:rPr>
              <a:t>Hy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2" name="Picture 1" descr="Screen Shot 2019-02-09 at 1.44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35"/>
          <a:stretch/>
        </p:blipFill>
        <p:spPr>
          <a:xfrm>
            <a:off x="3175" y="4152768"/>
            <a:ext cx="7312025" cy="270523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412486" y="1738246"/>
            <a:ext cx="1890662" cy="834188"/>
            <a:chOff x="2806395" y="-108386"/>
            <a:chExt cx="1890662" cy="834188"/>
          </a:xfrm>
        </p:grpSpPr>
        <p:sp>
          <p:nvSpPr>
            <p:cNvPr id="13" name="TextBox 12"/>
            <p:cNvSpPr txBox="1"/>
            <p:nvPr/>
          </p:nvSpPr>
          <p:spPr>
            <a:xfrm>
              <a:off x="2806395" y="-108386"/>
              <a:ext cx="1890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err="1" smtClean="0"/>
                <a:t>FaceOld</a:t>
              </a:r>
              <a:r>
                <a:rPr lang="en-US" dirty="0" smtClean="0"/>
                <a:t>) last trial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880893" y="369332"/>
              <a:ext cx="457095" cy="3564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7504884" y="1627237"/>
            <a:ext cx="1694415" cy="945197"/>
            <a:chOff x="4898793" y="-209390"/>
            <a:chExt cx="1694415" cy="830538"/>
          </a:xfrm>
        </p:grpSpPr>
        <p:sp>
          <p:nvSpPr>
            <p:cNvPr id="16" name="TextBox 15"/>
            <p:cNvSpPr txBox="1"/>
            <p:nvPr/>
          </p:nvSpPr>
          <p:spPr>
            <a:xfrm>
              <a:off x="5038989" y="-209390"/>
              <a:ext cx="15542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(House Young)</a:t>
              </a:r>
            </a:p>
            <a:p>
              <a:r>
                <a:rPr lang="en-US" dirty="0" smtClean="0"/>
                <a:t> this trial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4898793" y="319638"/>
              <a:ext cx="725747" cy="3015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76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urved Connector 27"/>
          <p:cNvCxnSpPr>
            <a:stCxn id="4" idx="7"/>
            <a:endCxn id="4" idx="1"/>
          </p:cNvCxnSpPr>
          <p:nvPr/>
        </p:nvCxnSpPr>
        <p:spPr>
          <a:xfrm rot="16200000" flipV="1">
            <a:off x="4575175" y="157012"/>
            <a:ext cx="12700" cy="646578"/>
          </a:xfrm>
          <a:prstGeom prst="curvedConnector3">
            <a:avLst>
              <a:gd name="adj1" fmla="val 2854417"/>
            </a:avLst>
          </a:prstGeom>
          <a:solidFill>
            <a:schemeClr val="bg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4"/>
            <a:endCxn id="6" idx="0"/>
          </p:cNvCxnSpPr>
          <p:nvPr/>
        </p:nvCxnSpPr>
        <p:spPr>
          <a:xfrm>
            <a:off x="4575175" y="1260790"/>
            <a:ext cx="0" cy="511310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23" idx="2"/>
          </p:cNvCxnSpPr>
          <p:nvPr/>
        </p:nvCxnSpPr>
        <p:spPr>
          <a:xfrm>
            <a:off x="4575175" y="2229300"/>
            <a:ext cx="2155505" cy="421300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7211179" y="2680149"/>
            <a:ext cx="738621" cy="395236"/>
          </a:xfrm>
          <a:prstGeom prst="straightConnector1">
            <a:avLst/>
          </a:prstGeom>
          <a:solidFill>
            <a:schemeClr val="bg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117975" y="34639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(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r>
              <a:rPr lang="en-US" sz="1700" dirty="0" smtClean="0">
                <a:solidFill>
                  <a:schemeClr val="tx1"/>
                </a:solidFill>
              </a:rPr>
              <a:t>)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117975" y="17721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(</a:t>
            </a:r>
            <a:r>
              <a:rPr lang="en-US" sz="1700" dirty="0" err="1" smtClean="0">
                <a:solidFill>
                  <a:schemeClr val="tx1"/>
                </a:solidFill>
              </a:rPr>
              <a:t>Fy</a:t>
            </a:r>
            <a:r>
              <a:rPr lang="en-US" sz="1700" dirty="0" smtClean="0">
                <a:solidFill>
                  <a:schemeClr val="tx1"/>
                </a:solidFill>
              </a:rPr>
              <a:t>)</a:t>
            </a:r>
            <a:r>
              <a:rPr lang="en-US" sz="1700" dirty="0" err="1" smtClean="0">
                <a:solidFill>
                  <a:schemeClr val="tx1"/>
                </a:solidFill>
              </a:rPr>
              <a:t>Fo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730680" y="21934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(</a:t>
            </a:r>
            <a:r>
              <a:rPr lang="en-US" sz="1700" dirty="0" err="1" smtClean="0">
                <a:solidFill>
                  <a:schemeClr val="tx1"/>
                </a:solidFill>
              </a:rPr>
              <a:t>Fo</a:t>
            </a:r>
            <a:r>
              <a:rPr lang="en-US" sz="1700" dirty="0" smtClean="0">
                <a:solidFill>
                  <a:schemeClr val="tx1"/>
                </a:solidFill>
              </a:rPr>
              <a:t>)</a:t>
            </a:r>
            <a:r>
              <a:rPr lang="en-US" sz="1700" dirty="0" err="1" smtClean="0">
                <a:solidFill>
                  <a:schemeClr val="tx1"/>
                </a:solidFill>
              </a:rPr>
              <a:t>Hy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806930" y="2911925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(</a:t>
            </a:r>
            <a:r>
              <a:rPr lang="en-US" sz="1700" dirty="0" err="1" smtClean="0">
                <a:solidFill>
                  <a:schemeClr val="tx1"/>
                </a:solidFill>
              </a:rPr>
              <a:t>Hy</a:t>
            </a:r>
            <a:r>
              <a:rPr lang="en-US" sz="1700" dirty="0" smtClean="0">
                <a:solidFill>
                  <a:schemeClr val="tx1"/>
                </a:solidFill>
              </a:rPr>
              <a:t>)</a:t>
            </a:r>
            <a:r>
              <a:rPr lang="en-US" sz="1700" dirty="0" err="1" smtClean="0">
                <a:solidFill>
                  <a:schemeClr val="tx1"/>
                </a:solidFill>
              </a:rPr>
              <a:t>Hy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2" name="Picture 1" descr="Screen Shot 2019-02-09 at 1.4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152768"/>
            <a:ext cx="9144000" cy="27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5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72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Orbitofrontal cortex (OFC)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166272"/>
            <a:ext cx="4685480" cy="4959891"/>
          </a:xfrm>
        </p:spPr>
        <p:txBody>
          <a:bodyPr>
            <a:normAutofit/>
          </a:bodyPr>
          <a:lstStyle/>
          <a:p>
            <a:r>
              <a:rPr lang="en-US" dirty="0" smtClean="0"/>
              <a:t>Big</a:t>
            </a:r>
          </a:p>
          <a:p>
            <a:r>
              <a:rPr lang="en-US" dirty="0" smtClean="0"/>
              <a:t>Well connected</a:t>
            </a:r>
          </a:p>
          <a:p>
            <a:pPr lvl="1"/>
            <a:r>
              <a:rPr lang="en-US" dirty="0" smtClean="0"/>
              <a:t>Inputs from all sensory modalities</a:t>
            </a:r>
          </a:p>
          <a:p>
            <a:pPr lvl="1"/>
            <a:r>
              <a:rPr lang="en-US" dirty="0" smtClean="0"/>
              <a:t>Dopaminergic inputs</a:t>
            </a:r>
          </a:p>
          <a:p>
            <a:pPr lvl="1"/>
            <a:r>
              <a:rPr lang="en-US" dirty="0" smtClean="0"/>
              <a:t>Reciprocal connections to striatum</a:t>
            </a:r>
            <a:r>
              <a:rPr lang="en-US" dirty="0"/>
              <a:t> </a:t>
            </a:r>
            <a:r>
              <a:rPr lang="en-US" dirty="0" smtClean="0"/>
              <a:t>and amygdala</a:t>
            </a:r>
          </a:p>
          <a:p>
            <a:pPr lvl="1"/>
            <a:r>
              <a:rPr lang="en-US" dirty="0" smtClean="0"/>
              <a:t>Inputs from hippocampus</a:t>
            </a:r>
          </a:p>
          <a:p>
            <a:pPr lvl="1"/>
            <a:endParaRPr lang="en-US" dirty="0" smtClean="0"/>
          </a:p>
        </p:txBody>
      </p:sp>
      <p:pic>
        <p:nvPicPr>
          <p:cNvPr id="6" name="Picture 5" descr="Screen Shot 2013-07-24 at 11.16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80" y="1166272"/>
            <a:ext cx="4458520" cy="56917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5279" y="6488667"/>
            <a:ext cx="183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from Wallis 2007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1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506203" y="473951"/>
            <a:ext cx="8102845" cy="5808038"/>
            <a:chOff x="506203" y="473951"/>
            <a:chExt cx="8102845" cy="5808038"/>
          </a:xfrm>
          <a:solidFill>
            <a:schemeClr val="bg1"/>
          </a:solidFill>
        </p:grpSpPr>
        <p:cxnSp>
          <p:nvCxnSpPr>
            <p:cNvPr id="28" name="Curved Connector 27"/>
            <p:cNvCxnSpPr>
              <a:stCxn id="4" idx="7"/>
              <a:endCxn id="4" idx="1"/>
            </p:cNvCxnSpPr>
            <p:nvPr/>
          </p:nvCxnSpPr>
          <p:spPr>
            <a:xfrm rot="16200000" flipV="1">
              <a:off x="4575175" y="157012"/>
              <a:ext cx="12700" cy="646578"/>
            </a:xfrm>
            <a:prstGeom prst="curvedConnector3">
              <a:avLst>
                <a:gd name="adj1" fmla="val 2854417"/>
              </a:avLst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>
              <a:stCxn id="14" idx="3"/>
              <a:endCxn id="14" idx="5"/>
            </p:cNvCxnSpPr>
            <p:nvPr/>
          </p:nvCxnSpPr>
          <p:spPr>
            <a:xfrm rot="16200000" flipH="1">
              <a:off x="4575175" y="5952350"/>
              <a:ext cx="12700" cy="646578"/>
            </a:xfrm>
            <a:prstGeom prst="curvedConnector3">
              <a:avLst>
                <a:gd name="adj1" fmla="val 2854417"/>
              </a:avLst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 flipV="1">
              <a:off x="506203" y="3028216"/>
              <a:ext cx="12700" cy="646578"/>
            </a:xfrm>
            <a:prstGeom prst="curvedConnector3">
              <a:avLst>
                <a:gd name="adj1" fmla="val 2854417"/>
              </a:avLst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/>
            <p:nvPr/>
          </p:nvCxnSpPr>
          <p:spPr>
            <a:xfrm flipV="1">
              <a:off x="8596348" y="3028216"/>
              <a:ext cx="12700" cy="646578"/>
            </a:xfrm>
            <a:prstGeom prst="curvedConnector3">
              <a:avLst>
                <a:gd name="adj1" fmla="val 2854417"/>
              </a:avLst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4"/>
              <a:endCxn id="6" idx="0"/>
            </p:cNvCxnSpPr>
            <p:nvPr/>
          </p:nvCxnSpPr>
          <p:spPr>
            <a:xfrm>
              <a:off x="4575175" y="1260790"/>
              <a:ext cx="0" cy="51131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6" idx="7"/>
            </p:cNvCxnSpPr>
            <p:nvPr/>
          </p:nvCxnSpPr>
          <p:spPr>
            <a:xfrm flipH="1">
              <a:off x="4898464" y="1510775"/>
              <a:ext cx="755966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4" idx="5"/>
            </p:cNvCxnSpPr>
            <p:nvPr/>
          </p:nvCxnSpPr>
          <p:spPr>
            <a:xfrm flipH="1" flipV="1">
              <a:off x="4898464" y="1126879"/>
              <a:ext cx="755966" cy="38389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4" idx="3"/>
            </p:cNvCxnSpPr>
            <p:nvPr/>
          </p:nvCxnSpPr>
          <p:spPr>
            <a:xfrm flipV="1">
              <a:off x="3448937" y="1126879"/>
              <a:ext cx="802949" cy="38389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" idx="1"/>
            </p:cNvCxnSpPr>
            <p:nvPr/>
          </p:nvCxnSpPr>
          <p:spPr>
            <a:xfrm>
              <a:off x="3448937" y="1510775"/>
              <a:ext cx="802949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8" idx="6"/>
            </p:cNvCxnSpPr>
            <p:nvPr/>
          </p:nvCxnSpPr>
          <p:spPr>
            <a:xfrm flipH="1">
              <a:off x="2372687" y="2229300"/>
              <a:ext cx="2202488" cy="4213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endCxn id="23" idx="2"/>
            </p:cNvCxnSpPr>
            <p:nvPr/>
          </p:nvCxnSpPr>
          <p:spPr>
            <a:xfrm>
              <a:off x="4575175" y="2229300"/>
              <a:ext cx="2155505" cy="4213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20" idx="1"/>
            </p:cNvCxnSpPr>
            <p:nvPr/>
          </p:nvCxnSpPr>
          <p:spPr>
            <a:xfrm>
              <a:off x="1929827" y="2650600"/>
              <a:ext cx="738621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21" idx="7"/>
            </p:cNvCxnSpPr>
            <p:nvPr/>
          </p:nvCxnSpPr>
          <p:spPr>
            <a:xfrm flipH="1">
              <a:off x="1162526" y="2650600"/>
              <a:ext cx="767301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21" idx="6"/>
              <a:endCxn id="20" idx="2"/>
            </p:cNvCxnSpPr>
            <p:nvPr/>
          </p:nvCxnSpPr>
          <p:spPr>
            <a:xfrm>
              <a:off x="1296437" y="3369125"/>
              <a:ext cx="1238100" cy="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20" idx="3"/>
            </p:cNvCxnSpPr>
            <p:nvPr/>
          </p:nvCxnSpPr>
          <p:spPr>
            <a:xfrm flipV="1">
              <a:off x="1929827" y="3692414"/>
              <a:ext cx="738621" cy="365687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21" idx="5"/>
            </p:cNvCxnSpPr>
            <p:nvPr/>
          </p:nvCxnSpPr>
          <p:spPr>
            <a:xfrm flipH="1" flipV="1">
              <a:off x="1162526" y="3692414"/>
              <a:ext cx="767301" cy="365687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10" idx="4"/>
            </p:cNvCxnSpPr>
            <p:nvPr/>
          </p:nvCxnSpPr>
          <p:spPr>
            <a:xfrm flipV="1">
              <a:off x="2991737" y="1967975"/>
              <a:ext cx="507188" cy="140115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16" idx="0"/>
            </p:cNvCxnSpPr>
            <p:nvPr/>
          </p:nvCxnSpPr>
          <p:spPr>
            <a:xfrm>
              <a:off x="2991737" y="3369125"/>
              <a:ext cx="507188" cy="14075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8" idx="4"/>
            </p:cNvCxnSpPr>
            <p:nvPr/>
          </p:nvCxnSpPr>
          <p:spPr>
            <a:xfrm flipH="1" flipV="1">
              <a:off x="5651425" y="1967975"/>
              <a:ext cx="457200" cy="140115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endCxn id="15" idx="0"/>
            </p:cNvCxnSpPr>
            <p:nvPr/>
          </p:nvCxnSpPr>
          <p:spPr>
            <a:xfrm flipH="1">
              <a:off x="5651425" y="3369125"/>
              <a:ext cx="457200" cy="14075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endCxn id="24" idx="2"/>
            </p:cNvCxnSpPr>
            <p:nvPr/>
          </p:nvCxnSpPr>
          <p:spPr>
            <a:xfrm flipV="1">
              <a:off x="4575175" y="4087650"/>
              <a:ext cx="2155505" cy="4572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endCxn id="19" idx="6"/>
            </p:cNvCxnSpPr>
            <p:nvPr/>
          </p:nvCxnSpPr>
          <p:spPr>
            <a:xfrm flipH="1" flipV="1">
              <a:off x="2372687" y="4087650"/>
              <a:ext cx="2202488" cy="4572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4895459" y="5236187"/>
              <a:ext cx="755966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 flipV="1">
              <a:off x="4895459" y="4852291"/>
              <a:ext cx="755966" cy="38389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3445932" y="4852291"/>
              <a:ext cx="802949" cy="38389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3445932" y="5236187"/>
              <a:ext cx="802949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4" idx="0"/>
              <a:endCxn id="13" idx="4"/>
            </p:cNvCxnSpPr>
            <p:nvPr/>
          </p:nvCxnSpPr>
          <p:spPr>
            <a:xfrm flipV="1">
              <a:off x="4575175" y="4972500"/>
              <a:ext cx="0" cy="52265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>
              <a:off x="7211179" y="2680149"/>
              <a:ext cx="738621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>
              <a:off x="6443878" y="2680149"/>
              <a:ext cx="767301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7211179" y="3721963"/>
              <a:ext cx="738621" cy="365687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6443878" y="3721963"/>
              <a:ext cx="767301" cy="365687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25" idx="2"/>
              <a:endCxn id="26" idx="6"/>
            </p:cNvCxnSpPr>
            <p:nvPr/>
          </p:nvCxnSpPr>
          <p:spPr>
            <a:xfrm flipH="1">
              <a:off x="6568830" y="3369125"/>
              <a:ext cx="1238100" cy="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382037" y="346390"/>
            <a:ext cx="8339293" cy="6063160"/>
            <a:chOff x="382037" y="346390"/>
            <a:chExt cx="8339293" cy="6063160"/>
          </a:xfrm>
          <a:solidFill>
            <a:schemeClr val="bg1"/>
          </a:solidFill>
        </p:grpSpPr>
        <p:sp>
          <p:nvSpPr>
            <p:cNvPr id="4" name="Oval 3"/>
            <p:cNvSpPr/>
            <p:nvPr/>
          </p:nvSpPr>
          <p:spPr>
            <a:xfrm>
              <a:off x="4117975" y="34639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117975" y="177210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194225" y="105357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(Ho)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041725" y="105357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>
                  <a:solidFill>
                    <a:schemeClr val="tx1"/>
                  </a:solidFill>
                </a:rPr>
                <a:t>H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117975" y="405810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117975" y="549515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194225" y="47766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(Ho)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041725" y="47766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>
                  <a:solidFill>
                    <a:schemeClr val="tx1"/>
                  </a:solidFill>
                </a:rPr>
                <a:t>H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458287" y="219340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r>
                <a:rPr lang="en-US" sz="1700" dirty="0" smtClean="0">
                  <a:solidFill>
                    <a:schemeClr val="tx1"/>
                  </a:solidFill>
                </a:rPr>
                <a:t>)Ho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458287" y="363045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>
                  <a:solidFill>
                    <a:schemeClr val="tx1"/>
                  </a:solidFill>
                </a:rPr>
                <a:t>H</a:t>
              </a:r>
              <a:r>
                <a:rPr lang="en-US" sz="1700" dirty="0" smtClean="0">
                  <a:solidFill>
                    <a:schemeClr val="tx1"/>
                  </a:solidFill>
                </a:rPr>
                <a:t>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34537" y="29119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(Ho)</a:t>
              </a:r>
              <a:r>
                <a:rPr lang="en-US" sz="1700" dirty="0" err="1">
                  <a:solidFill>
                    <a:schemeClr val="tx1"/>
                  </a:solidFill>
                </a:rPr>
                <a:t>H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82037" y="29119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(Ho)Ho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730680" y="219340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Hy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730680" y="363045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Hy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806930" y="29119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Hy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Hy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654430" y="29119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>
                  <a:solidFill>
                    <a:schemeClr val="tx1"/>
                  </a:solidFill>
                </a:rPr>
                <a:t>H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y</a:t>
              </a:r>
              <a:r>
                <a:rPr lang="en-US" sz="1700" dirty="0" smtClean="0">
                  <a:solidFill>
                    <a:schemeClr val="tx1"/>
                  </a:solidFill>
                </a:rPr>
                <a:t>)Ho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24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506203" y="473951"/>
            <a:ext cx="8102845" cy="5808038"/>
            <a:chOff x="506203" y="473951"/>
            <a:chExt cx="8102845" cy="5808038"/>
          </a:xfrm>
          <a:solidFill>
            <a:schemeClr val="bg1"/>
          </a:solidFill>
        </p:grpSpPr>
        <p:cxnSp>
          <p:nvCxnSpPr>
            <p:cNvPr id="28" name="Curved Connector 27"/>
            <p:cNvCxnSpPr>
              <a:stCxn id="4" idx="7"/>
              <a:endCxn id="4" idx="1"/>
            </p:cNvCxnSpPr>
            <p:nvPr/>
          </p:nvCxnSpPr>
          <p:spPr>
            <a:xfrm rot="16200000" flipV="1">
              <a:off x="4575175" y="157012"/>
              <a:ext cx="12700" cy="646578"/>
            </a:xfrm>
            <a:prstGeom prst="curvedConnector3">
              <a:avLst>
                <a:gd name="adj1" fmla="val 2854417"/>
              </a:avLst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>
              <a:stCxn id="14" idx="3"/>
              <a:endCxn id="14" idx="5"/>
            </p:cNvCxnSpPr>
            <p:nvPr/>
          </p:nvCxnSpPr>
          <p:spPr>
            <a:xfrm rot="16200000" flipH="1">
              <a:off x="4575175" y="5952350"/>
              <a:ext cx="12700" cy="646578"/>
            </a:xfrm>
            <a:prstGeom prst="curvedConnector3">
              <a:avLst>
                <a:gd name="adj1" fmla="val 2854417"/>
              </a:avLst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 flipV="1">
              <a:off x="506203" y="3028216"/>
              <a:ext cx="12700" cy="646578"/>
            </a:xfrm>
            <a:prstGeom prst="curvedConnector3">
              <a:avLst>
                <a:gd name="adj1" fmla="val 2854417"/>
              </a:avLst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/>
            <p:nvPr/>
          </p:nvCxnSpPr>
          <p:spPr>
            <a:xfrm flipV="1">
              <a:off x="8596348" y="3028216"/>
              <a:ext cx="12700" cy="646578"/>
            </a:xfrm>
            <a:prstGeom prst="curvedConnector3">
              <a:avLst>
                <a:gd name="adj1" fmla="val 2854417"/>
              </a:avLst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4"/>
              <a:endCxn id="6" idx="0"/>
            </p:cNvCxnSpPr>
            <p:nvPr/>
          </p:nvCxnSpPr>
          <p:spPr>
            <a:xfrm>
              <a:off x="4575175" y="1260790"/>
              <a:ext cx="0" cy="51131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6" idx="7"/>
            </p:cNvCxnSpPr>
            <p:nvPr/>
          </p:nvCxnSpPr>
          <p:spPr>
            <a:xfrm flipH="1">
              <a:off x="4898464" y="1510775"/>
              <a:ext cx="755966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4" idx="5"/>
            </p:cNvCxnSpPr>
            <p:nvPr/>
          </p:nvCxnSpPr>
          <p:spPr>
            <a:xfrm flipH="1" flipV="1">
              <a:off x="4898464" y="1126879"/>
              <a:ext cx="755966" cy="38389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4" idx="3"/>
            </p:cNvCxnSpPr>
            <p:nvPr/>
          </p:nvCxnSpPr>
          <p:spPr>
            <a:xfrm flipV="1">
              <a:off x="3448937" y="1126879"/>
              <a:ext cx="802949" cy="38389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" idx="1"/>
            </p:cNvCxnSpPr>
            <p:nvPr/>
          </p:nvCxnSpPr>
          <p:spPr>
            <a:xfrm>
              <a:off x="3448937" y="1510775"/>
              <a:ext cx="802949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8" idx="6"/>
            </p:cNvCxnSpPr>
            <p:nvPr/>
          </p:nvCxnSpPr>
          <p:spPr>
            <a:xfrm flipH="1">
              <a:off x="2372687" y="2229300"/>
              <a:ext cx="2202488" cy="4213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endCxn id="23" idx="2"/>
            </p:cNvCxnSpPr>
            <p:nvPr/>
          </p:nvCxnSpPr>
          <p:spPr>
            <a:xfrm>
              <a:off x="4575175" y="2229300"/>
              <a:ext cx="2155505" cy="4213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20" idx="1"/>
            </p:cNvCxnSpPr>
            <p:nvPr/>
          </p:nvCxnSpPr>
          <p:spPr>
            <a:xfrm>
              <a:off x="1929827" y="2650600"/>
              <a:ext cx="738621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21" idx="7"/>
            </p:cNvCxnSpPr>
            <p:nvPr/>
          </p:nvCxnSpPr>
          <p:spPr>
            <a:xfrm flipH="1">
              <a:off x="1162526" y="2650600"/>
              <a:ext cx="767301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21" idx="6"/>
              <a:endCxn id="20" idx="2"/>
            </p:cNvCxnSpPr>
            <p:nvPr/>
          </p:nvCxnSpPr>
          <p:spPr>
            <a:xfrm>
              <a:off x="1296437" y="3369125"/>
              <a:ext cx="1238100" cy="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20" idx="3"/>
            </p:cNvCxnSpPr>
            <p:nvPr/>
          </p:nvCxnSpPr>
          <p:spPr>
            <a:xfrm flipV="1">
              <a:off x="1929827" y="3692414"/>
              <a:ext cx="738621" cy="365687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21" idx="5"/>
            </p:cNvCxnSpPr>
            <p:nvPr/>
          </p:nvCxnSpPr>
          <p:spPr>
            <a:xfrm flipH="1" flipV="1">
              <a:off x="1162526" y="3692414"/>
              <a:ext cx="767301" cy="365687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10" idx="4"/>
            </p:cNvCxnSpPr>
            <p:nvPr/>
          </p:nvCxnSpPr>
          <p:spPr>
            <a:xfrm flipV="1">
              <a:off x="2991737" y="1967975"/>
              <a:ext cx="507188" cy="140115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16" idx="0"/>
            </p:cNvCxnSpPr>
            <p:nvPr/>
          </p:nvCxnSpPr>
          <p:spPr>
            <a:xfrm>
              <a:off x="2991737" y="3369125"/>
              <a:ext cx="507188" cy="14075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8" idx="4"/>
            </p:cNvCxnSpPr>
            <p:nvPr/>
          </p:nvCxnSpPr>
          <p:spPr>
            <a:xfrm flipH="1" flipV="1">
              <a:off x="5651425" y="1967975"/>
              <a:ext cx="457200" cy="140115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endCxn id="15" idx="0"/>
            </p:cNvCxnSpPr>
            <p:nvPr/>
          </p:nvCxnSpPr>
          <p:spPr>
            <a:xfrm flipH="1">
              <a:off x="5651425" y="3369125"/>
              <a:ext cx="457200" cy="14075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endCxn id="24" idx="2"/>
            </p:cNvCxnSpPr>
            <p:nvPr/>
          </p:nvCxnSpPr>
          <p:spPr>
            <a:xfrm flipV="1">
              <a:off x="4575175" y="4087650"/>
              <a:ext cx="2155505" cy="4572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endCxn id="19" idx="6"/>
            </p:cNvCxnSpPr>
            <p:nvPr/>
          </p:nvCxnSpPr>
          <p:spPr>
            <a:xfrm flipH="1" flipV="1">
              <a:off x="2372687" y="4087650"/>
              <a:ext cx="2202488" cy="45720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4895459" y="5236187"/>
              <a:ext cx="755966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 flipV="1">
              <a:off x="4895459" y="4852291"/>
              <a:ext cx="755966" cy="38389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3445932" y="4852291"/>
              <a:ext cx="802949" cy="38389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3445932" y="5236187"/>
              <a:ext cx="802949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4" idx="0"/>
              <a:endCxn id="13" idx="4"/>
            </p:cNvCxnSpPr>
            <p:nvPr/>
          </p:nvCxnSpPr>
          <p:spPr>
            <a:xfrm flipV="1">
              <a:off x="4575175" y="4972500"/>
              <a:ext cx="0" cy="52265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>
              <a:off x="7211179" y="2680149"/>
              <a:ext cx="738621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>
              <a:off x="6443878" y="2680149"/>
              <a:ext cx="767301" cy="395236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7211179" y="3721963"/>
              <a:ext cx="738621" cy="365687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6443878" y="3721963"/>
              <a:ext cx="767301" cy="365687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25" idx="2"/>
              <a:endCxn id="26" idx="6"/>
            </p:cNvCxnSpPr>
            <p:nvPr/>
          </p:nvCxnSpPr>
          <p:spPr>
            <a:xfrm flipH="1">
              <a:off x="6568830" y="3369125"/>
              <a:ext cx="1238100" cy="0"/>
            </a:xfrm>
            <a:prstGeom prst="straightConnector1">
              <a:avLst/>
            </a:prstGeom>
            <a:grpFill/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382037" y="346390"/>
            <a:ext cx="8339293" cy="6063160"/>
            <a:chOff x="382037" y="346390"/>
            <a:chExt cx="8339293" cy="6063160"/>
          </a:xfrm>
          <a:solidFill>
            <a:schemeClr val="bg1"/>
          </a:solidFill>
        </p:grpSpPr>
        <p:sp>
          <p:nvSpPr>
            <p:cNvPr id="4" name="Oval 3"/>
            <p:cNvSpPr/>
            <p:nvPr/>
          </p:nvSpPr>
          <p:spPr>
            <a:xfrm>
              <a:off x="4117975" y="34639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117975" y="177210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194225" y="105357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(Ho)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041725" y="105357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>
                  <a:solidFill>
                    <a:schemeClr val="tx1"/>
                  </a:solidFill>
                </a:rPr>
                <a:t>H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117975" y="405810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117975" y="549515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194225" y="47766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(Ho)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041725" y="47766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>
                  <a:solidFill>
                    <a:schemeClr val="tx1"/>
                  </a:solidFill>
                </a:rPr>
                <a:t>H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458287" y="219340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r>
                <a:rPr lang="en-US" sz="1700" dirty="0" smtClean="0">
                  <a:solidFill>
                    <a:schemeClr val="tx1"/>
                  </a:solidFill>
                </a:rPr>
                <a:t>)Ho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458287" y="363045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>
                  <a:solidFill>
                    <a:schemeClr val="tx1"/>
                  </a:solidFill>
                </a:rPr>
                <a:t>H</a:t>
              </a:r>
              <a:r>
                <a:rPr lang="en-US" sz="1700" dirty="0" smtClean="0">
                  <a:solidFill>
                    <a:schemeClr val="tx1"/>
                  </a:solidFill>
                </a:rPr>
                <a:t>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34537" y="29119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(Ho)</a:t>
              </a:r>
              <a:r>
                <a:rPr lang="en-US" sz="1700" dirty="0" err="1">
                  <a:solidFill>
                    <a:schemeClr val="tx1"/>
                  </a:solidFill>
                </a:rPr>
                <a:t>H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82037" y="29119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(Ho)Ho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730680" y="219340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Fo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Hy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730680" y="3630450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Fy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Hy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806930" y="29119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Hy</a:t>
              </a:r>
              <a:r>
                <a:rPr lang="en-US" sz="1700" dirty="0" smtClean="0">
                  <a:solidFill>
                    <a:schemeClr val="tx1"/>
                  </a:solidFill>
                </a:rPr>
                <a:t>)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Hy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654430" y="2911925"/>
              <a:ext cx="914400" cy="9144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(</a:t>
              </a:r>
              <a:r>
                <a:rPr lang="en-US" sz="1700" dirty="0" err="1">
                  <a:solidFill>
                    <a:schemeClr val="tx1"/>
                  </a:solidFill>
                </a:rPr>
                <a:t>H</a:t>
              </a:r>
              <a:r>
                <a:rPr lang="en-US" sz="1700" dirty="0" err="1" smtClean="0">
                  <a:solidFill>
                    <a:schemeClr val="tx1"/>
                  </a:solidFill>
                </a:rPr>
                <a:t>y</a:t>
              </a:r>
              <a:r>
                <a:rPr lang="en-US" sz="1700" dirty="0" smtClean="0">
                  <a:solidFill>
                    <a:schemeClr val="tx1"/>
                  </a:solidFill>
                </a:rPr>
                <a:t>)Ho</a:t>
              </a:r>
              <a:endParaRPr lang="en-US" sz="1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36076" y="0"/>
            <a:ext cx="8878936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2591" y="473951"/>
            <a:ext cx="8963436" cy="461665"/>
          </a:xfrm>
          <a:prstGeom prst="rect">
            <a:avLst/>
          </a:prstGeom>
          <a:solidFill>
            <a:srgbClr val="E6B9B8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 know where I am in this State Space, I need to encode: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92591" y="1675178"/>
            <a:ext cx="287121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Task on last trial</a:t>
            </a:r>
          </a:p>
          <a:p>
            <a:pPr algn="ctr"/>
            <a:r>
              <a:rPr lang="en-US" sz="2400" dirty="0" smtClean="0"/>
              <a:t>Faces or Houses?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3143785" y="1675178"/>
            <a:ext cx="2867241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Response on last trial</a:t>
            </a:r>
          </a:p>
          <a:p>
            <a:pPr algn="ctr"/>
            <a:r>
              <a:rPr lang="en-US" sz="2400" dirty="0" smtClean="0"/>
              <a:t>Old or Young?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6184811" y="1675178"/>
            <a:ext cx="2871216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Task on this trial</a:t>
            </a:r>
          </a:p>
          <a:p>
            <a:pPr algn="ctr"/>
            <a:r>
              <a:rPr lang="en-US" sz="2400" dirty="0" smtClean="0"/>
              <a:t>Faces or Houses?</a:t>
            </a:r>
            <a:endParaRPr lang="en-US" sz="2400" dirty="0"/>
          </a:p>
        </p:txBody>
      </p:sp>
      <p:pic>
        <p:nvPicPr>
          <p:cNvPr id="60" name="Picture 59" descr="Screen Shot 2019-02-12 at 8.16.0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t="12969" r="62795" b="45008"/>
          <a:stretch/>
        </p:blipFill>
        <p:spPr>
          <a:xfrm>
            <a:off x="92591" y="2510738"/>
            <a:ext cx="2871216" cy="1617740"/>
          </a:xfrm>
          <a:prstGeom prst="rect">
            <a:avLst/>
          </a:prstGeom>
        </p:spPr>
      </p:pic>
      <p:pic>
        <p:nvPicPr>
          <p:cNvPr id="61" name="Picture 60" descr="Screen Shot 2019-02-12 at 8.16.0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8" t="13319" r="32701" b="44658"/>
          <a:stretch/>
        </p:blipFill>
        <p:spPr>
          <a:xfrm>
            <a:off x="3143785" y="2510738"/>
            <a:ext cx="2867241" cy="1615499"/>
          </a:xfrm>
          <a:prstGeom prst="rect">
            <a:avLst/>
          </a:prstGeom>
        </p:spPr>
      </p:pic>
      <p:pic>
        <p:nvPicPr>
          <p:cNvPr id="62" name="Picture 61" descr="Screen Shot 2019-02-12 at 8.16.0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2" t="12207" r="2077" b="45770"/>
          <a:stretch/>
        </p:blipFill>
        <p:spPr>
          <a:xfrm>
            <a:off x="6184811" y="2506175"/>
            <a:ext cx="2871216" cy="1617740"/>
          </a:xfrm>
          <a:prstGeom prst="rect">
            <a:avLst/>
          </a:prstGeom>
        </p:spPr>
      </p:pic>
      <p:pic>
        <p:nvPicPr>
          <p:cNvPr id="5" name="Picture 4" descr="Screen Shot 2019-02-12 at 8.16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" t="16651"/>
          <a:stretch/>
        </p:blipFill>
        <p:spPr>
          <a:xfrm>
            <a:off x="2534537" y="4972500"/>
            <a:ext cx="4093033" cy="178892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534537" y="4557001"/>
            <a:ext cx="409303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Conjunction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340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9" grpId="0" animBg="1"/>
      <p:bldP spid="6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Example of State Space Theory: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Effect of OFC lesions on Delayed Alternation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fMRI evidence for State Space Theory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Faces/Houses task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Towards a mathematical account of State Space Theory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Can humans do linear regression?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17195" y="1600199"/>
            <a:ext cx="3986471" cy="2398765"/>
            <a:chOff x="4917195" y="1600199"/>
            <a:chExt cx="3986471" cy="2398765"/>
          </a:xfrm>
        </p:grpSpPr>
        <p:pic>
          <p:nvPicPr>
            <p:cNvPr id="5" name="Picture 4" descr="BryanKromenacker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323" y="1600200"/>
              <a:ext cx="1298448" cy="1731264"/>
            </a:xfrm>
            <a:prstGeom prst="rect">
              <a:avLst/>
            </a:prstGeom>
          </p:spPr>
        </p:pic>
        <p:pic>
          <p:nvPicPr>
            <p:cNvPr id="6" name="Picture 5" descr="Sarah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771" y="1611851"/>
              <a:ext cx="1298448" cy="173126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917195" y="3331464"/>
              <a:ext cx="1494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Bryan </a:t>
              </a:r>
            </a:p>
            <a:p>
              <a:pPr algn="ctr"/>
              <a:r>
                <a:rPr lang="en-US" dirty="0" err="1" smtClean="0"/>
                <a:t>Kromenacker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6772" y="3321513"/>
              <a:ext cx="1298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Sarah Cook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05219" y="3352633"/>
              <a:ext cx="1298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Natalie </a:t>
              </a:r>
              <a:r>
                <a:rPr lang="en-US" dirty="0" err="1" smtClean="0"/>
                <a:t>Golub</a:t>
              </a:r>
              <a:endParaRPr lang="en-US" dirty="0"/>
            </a:p>
          </p:txBody>
        </p:sp>
        <p:pic>
          <p:nvPicPr>
            <p:cNvPr id="4" name="Picture 3" descr="29216316_1623684104387194_6977600763820244992_n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6" r="18835"/>
            <a:stretch/>
          </p:blipFill>
          <p:spPr>
            <a:xfrm>
              <a:off x="7605219" y="1600199"/>
              <a:ext cx="1238250" cy="175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035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State Space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I know what state space the animal is actually using?</a:t>
            </a:r>
          </a:p>
          <a:p>
            <a:r>
              <a:rPr lang="en-US" dirty="0" smtClean="0"/>
              <a:t>How can I compute what state space the animal </a:t>
            </a:r>
            <a:r>
              <a:rPr lang="en-US" b="1" i="1" u="sng" dirty="0" smtClean="0"/>
              <a:t>should</a:t>
            </a:r>
            <a:r>
              <a:rPr lang="en-US" dirty="0" smtClean="0"/>
              <a:t> be using?</a:t>
            </a:r>
            <a:endParaRPr lang="en-US" b="1" u="sng" dirty="0" smtClean="0"/>
          </a:p>
          <a:p>
            <a:r>
              <a:rPr lang="en-US" dirty="0" smtClean="0"/>
              <a:t>How does/should the state space get learned?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Bunch of predictor variables:</a:t>
            </a:r>
          </a:p>
          <a:p>
            <a:r>
              <a:rPr lang="en-US" dirty="0" smtClean="0"/>
              <a:t>Predict an outcome variable:</a:t>
            </a:r>
          </a:p>
          <a:p>
            <a:r>
              <a:rPr lang="en-US" dirty="0" smtClean="0"/>
              <a:t>As a linear sum:</a:t>
            </a:r>
          </a:p>
          <a:p>
            <a:endParaRPr lang="en-US" dirty="0"/>
          </a:p>
        </p:txBody>
      </p:sp>
      <p:pic>
        <p:nvPicPr>
          <p:cNvPr id="4" name="Picture 3" descr="latexit-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81" y="1802681"/>
            <a:ext cx="3086100" cy="304800"/>
          </a:xfrm>
          <a:prstGeom prst="rect">
            <a:avLst/>
          </a:prstGeom>
        </p:spPr>
      </p:pic>
      <p:pic>
        <p:nvPicPr>
          <p:cNvPr id="5" name="Picture 4" descr="latexit-dr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19" y="2470383"/>
            <a:ext cx="228600" cy="304800"/>
          </a:xfrm>
          <a:prstGeom prst="rect">
            <a:avLst/>
          </a:prstGeom>
        </p:spPr>
      </p:pic>
      <p:pic>
        <p:nvPicPr>
          <p:cNvPr id="6" name="Picture 5" descr="latexit-dr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53" y="3595582"/>
            <a:ext cx="2362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3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4" y="1509752"/>
            <a:ext cx="8059204" cy="5348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House prices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14843" y="5573124"/>
            <a:ext cx="104194" cy="9238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90448" y="5573124"/>
            <a:ext cx="1796531" cy="46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FOR SALE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440362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Candidate predictor variables:</a:t>
            </a:r>
          </a:p>
          <a:p>
            <a:pPr lvl="1"/>
            <a:r>
              <a:rPr lang="en-US" dirty="0" smtClean="0"/>
              <a:t>Square footage</a:t>
            </a:r>
          </a:p>
          <a:p>
            <a:pPr lvl="1"/>
            <a:r>
              <a:rPr lang="en-US" dirty="0" smtClean="0"/>
              <a:t>Lot size</a:t>
            </a:r>
          </a:p>
          <a:p>
            <a:pPr lvl="1"/>
            <a:r>
              <a:rPr lang="en-US" dirty="0" smtClean="0"/>
              <a:t>Number of cacti</a:t>
            </a:r>
          </a:p>
          <a:p>
            <a:pPr lvl="1"/>
            <a:r>
              <a:rPr lang="en-US" dirty="0" smtClean="0"/>
              <a:t>Paint color</a:t>
            </a:r>
          </a:p>
          <a:p>
            <a:pPr lvl="1"/>
            <a:r>
              <a:rPr lang="en-US" dirty="0" smtClean="0"/>
              <a:t>Hot tub?</a:t>
            </a:r>
          </a:p>
          <a:p>
            <a:r>
              <a:rPr lang="en-US" dirty="0" smtClean="0"/>
              <a:t>Outcome = value of 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4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 predictor variables</a:t>
            </a:r>
          </a:p>
          <a:p>
            <a:r>
              <a:rPr lang="en-US" dirty="0" smtClean="0"/>
              <a:t>But only a few are strongly predictive</a:t>
            </a:r>
          </a:p>
          <a:p>
            <a:endParaRPr lang="en-US" dirty="0"/>
          </a:p>
        </p:txBody>
      </p:sp>
      <p:pic>
        <p:nvPicPr>
          <p:cNvPr id="4" name="Picture 3" descr="latexit-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8239"/>
            <a:ext cx="4025900" cy="1333500"/>
          </a:xfrm>
          <a:prstGeom prst="rect">
            <a:avLst/>
          </a:prstGeom>
        </p:spPr>
      </p:pic>
      <p:pic>
        <p:nvPicPr>
          <p:cNvPr id="5" name="Picture 4" descr="0ewf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10" y="3202862"/>
            <a:ext cx="4871989" cy="36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8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error </a:t>
            </a:r>
            <a:r>
              <a:rPr lang="en-US" dirty="0" err="1"/>
              <a:t>vs</a:t>
            </a:r>
            <a:r>
              <a:rPr lang="en-US" dirty="0"/>
              <a:t> number of </a:t>
            </a:r>
            <a:r>
              <a:rPr lang="en-US" dirty="0" err="1"/>
              <a:t>regressors</a:t>
            </a:r>
            <a:endParaRPr lang="en-US" dirty="0"/>
          </a:p>
        </p:txBody>
      </p:sp>
      <p:pic>
        <p:nvPicPr>
          <p:cNvPr id="4" name="Content Placeholder 3" descr="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360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error </a:t>
            </a:r>
            <a:r>
              <a:rPr lang="en-US" dirty="0" err="1" smtClean="0"/>
              <a:t>vs</a:t>
            </a:r>
            <a:r>
              <a:rPr lang="en-US" dirty="0" smtClean="0"/>
              <a:t> number of </a:t>
            </a:r>
            <a:r>
              <a:rPr lang="en-US" dirty="0" err="1" smtClean="0"/>
              <a:t>regressors</a:t>
            </a:r>
            <a:endParaRPr lang="en-US" dirty="0"/>
          </a:p>
        </p:txBody>
      </p:sp>
      <p:pic>
        <p:nvPicPr>
          <p:cNvPr id="4" name="Content Placeholder 3" descr="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694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error </a:t>
            </a:r>
            <a:r>
              <a:rPr lang="en-US" dirty="0" err="1"/>
              <a:t>vs</a:t>
            </a:r>
            <a:r>
              <a:rPr lang="en-US" dirty="0"/>
              <a:t> number of </a:t>
            </a:r>
            <a:r>
              <a:rPr lang="en-US" dirty="0" err="1"/>
              <a:t>regressors</a:t>
            </a:r>
            <a:endParaRPr lang="en-US" dirty="0"/>
          </a:p>
        </p:txBody>
      </p:sp>
      <p:pic>
        <p:nvPicPr>
          <p:cNvPr id="4" name="Content Placeholder 3" descr="3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489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72"/>
            <a:ext cx="8229600" cy="1143000"/>
          </a:xfrm>
        </p:spPr>
        <p:txBody>
          <a:bodyPr/>
          <a:lstStyle/>
          <a:p>
            <a:r>
              <a:rPr lang="en-US" dirty="0" smtClean="0"/>
              <a:t>What does the OFC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78895"/>
            <a:ext cx="4685480" cy="5679104"/>
          </a:xfrm>
        </p:spPr>
        <p:txBody>
          <a:bodyPr>
            <a:normAutofit/>
          </a:bodyPr>
          <a:lstStyle/>
          <a:p>
            <a:r>
              <a:rPr lang="en-US" dirty="0" smtClean="0"/>
              <a:t>Nothing!</a:t>
            </a:r>
          </a:p>
          <a:p>
            <a:pPr lvl="1"/>
            <a:r>
              <a:rPr lang="en-US" dirty="0" smtClean="0"/>
              <a:t>Patients with OFC lesions have no deficits in lab tests of memory, language, IQ </a:t>
            </a:r>
            <a:r>
              <a:rPr lang="en-US" dirty="0" err="1" smtClean="0"/>
              <a:t>etc</a:t>
            </a:r>
            <a:r>
              <a:rPr lang="en-US" dirty="0" smtClean="0"/>
              <a:t> ...</a:t>
            </a:r>
          </a:p>
          <a:p>
            <a:pPr lvl="1"/>
            <a:r>
              <a:rPr lang="en-US" dirty="0" smtClean="0"/>
              <a:t>Insurers refused to pay for treatment</a:t>
            </a:r>
          </a:p>
          <a:p>
            <a:r>
              <a:rPr lang="en-US" dirty="0" smtClean="0"/>
              <a:t>But ...</a:t>
            </a:r>
          </a:p>
          <a:p>
            <a:pPr lvl="1"/>
            <a:r>
              <a:rPr lang="en-US" dirty="0" smtClean="0"/>
              <a:t>They have major deficits in </a:t>
            </a:r>
            <a:r>
              <a:rPr lang="en-US" b="1" i="1" dirty="0" smtClean="0"/>
              <a:t>life</a:t>
            </a:r>
            <a:r>
              <a:rPr lang="en-US" dirty="0" smtClean="0"/>
              <a:t> tests</a:t>
            </a:r>
          </a:p>
        </p:txBody>
      </p:sp>
      <p:pic>
        <p:nvPicPr>
          <p:cNvPr id="4" name="Picture 3" descr="Screen Shot 2013-07-24 at 11.1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80" y="1166272"/>
            <a:ext cx="4458520" cy="56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5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error </a:t>
            </a:r>
            <a:r>
              <a:rPr lang="en-US" dirty="0" err="1"/>
              <a:t>vs</a:t>
            </a:r>
            <a:r>
              <a:rPr lang="en-US" dirty="0"/>
              <a:t> number of </a:t>
            </a:r>
            <a:r>
              <a:rPr lang="en-US" dirty="0" err="1"/>
              <a:t>regressors</a:t>
            </a:r>
            <a:endParaRPr lang="en-US" dirty="0"/>
          </a:p>
        </p:txBody>
      </p:sp>
      <p:pic>
        <p:nvPicPr>
          <p:cNvPr id="4" name="Content Placeholder 3" descr="4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8419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error </a:t>
            </a:r>
            <a:r>
              <a:rPr lang="en-US" dirty="0" err="1"/>
              <a:t>vs</a:t>
            </a:r>
            <a:r>
              <a:rPr lang="en-US" dirty="0"/>
              <a:t> number of </a:t>
            </a:r>
            <a:r>
              <a:rPr lang="en-US" dirty="0" err="1"/>
              <a:t>regressors</a:t>
            </a:r>
            <a:endParaRPr lang="en-US" dirty="0"/>
          </a:p>
        </p:txBody>
      </p:sp>
      <p:pic>
        <p:nvPicPr>
          <p:cNvPr id="4" name="Content Placeholder 3" descr="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626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error </a:t>
            </a:r>
            <a:r>
              <a:rPr lang="en-US" dirty="0" err="1"/>
              <a:t>vs</a:t>
            </a:r>
            <a:r>
              <a:rPr lang="en-US" dirty="0"/>
              <a:t> number of </a:t>
            </a:r>
            <a:r>
              <a:rPr lang="en-US" dirty="0" err="1"/>
              <a:t>regressors</a:t>
            </a:r>
            <a:endParaRPr lang="en-US" dirty="0"/>
          </a:p>
        </p:txBody>
      </p:sp>
      <p:pic>
        <p:nvPicPr>
          <p:cNvPr id="4" name="Content Placeholder 3" descr="0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  <a:solidFill>
            <a:srgbClr val="FFFFFF">
              <a:alpha val="85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Points to a normative account of state space learning</a:t>
            </a:r>
          </a:p>
          <a:p>
            <a:r>
              <a:rPr lang="en-US" dirty="0" smtClean="0"/>
              <a:t>The more data we get, the more </a:t>
            </a:r>
            <a:r>
              <a:rPr lang="en-US" dirty="0" err="1" smtClean="0"/>
              <a:t>regressors</a:t>
            </a:r>
            <a:r>
              <a:rPr lang="en-US" dirty="0" smtClean="0"/>
              <a:t> we should include in the model</a:t>
            </a:r>
          </a:p>
          <a:p>
            <a:r>
              <a:rPr lang="en-US" dirty="0" smtClean="0"/>
              <a:t>i.e. the more variables we should bring into the state space</a:t>
            </a:r>
          </a:p>
          <a:p>
            <a:r>
              <a:rPr lang="en-US" dirty="0" smtClean="0"/>
              <a:t>But, can humans do linear regression?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2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Wizard Gems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4257735" cy="5257800"/>
          </a:xfrm>
        </p:spPr>
        <p:txBody>
          <a:bodyPr/>
          <a:lstStyle/>
          <a:p>
            <a:r>
              <a:rPr lang="en-US" dirty="0" smtClean="0"/>
              <a:t>Wizard Gems have five properties that determine their value</a:t>
            </a:r>
          </a:p>
          <a:p>
            <a:r>
              <a:rPr lang="en-US" dirty="0" smtClean="0"/>
              <a:t>But some properties are more important than others</a:t>
            </a:r>
          </a:p>
          <a:p>
            <a:r>
              <a:rPr lang="en-US" dirty="0" smtClean="0"/>
              <a:t>You are the Wizard’s apprentice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35" y="1600199"/>
            <a:ext cx="4886265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32772" y="2011377"/>
            <a:ext cx="454956" cy="2286567"/>
            <a:chOff x="455452" y="2011377"/>
            <a:chExt cx="454956" cy="2286567"/>
          </a:xfrm>
        </p:grpSpPr>
        <p:sp>
          <p:nvSpPr>
            <p:cNvPr id="13" name="Rectangle 12"/>
            <p:cNvSpPr/>
            <p:nvPr/>
          </p:nvSpPr>
          <p:spPr>
            <a:xfrm>
              <a:off x="460437" y="2653612"/>
              <a:ext cx="449971" cy="1644332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55452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22376" y="2011377"/>
            <a:ext cx="449971" cy="2286567"/>
            <a:chOff x="1355394" y="2011377"/>
            <a:chExt cx="449971" cy="2286567"/>
          </a:xfrm>
        </p:grpSpPr>
        <p:sp>
          <p:nvSpPr>
            <p:cNvPr id="14" name="Rectangle 13"/>
            <p:cNvSpPr/>
            <p:nvPr/>
          </p:nvSpPr>
          <p:spPr>
            <a:xfrm>
              <a:off x="1355394" y="3787635"/>
              <a:ext cx="449971" cy="510309"/>
            </a:xfrm>
            <a:prstGeom prst="rect">
              <a:avLst/>
            </a:prstGeom>
            <a:solidFill>
              <a:srgbClr val="FF66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55394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89300" y="2011377"/>
            <a:ext cx="449971" cy="2286567"/>
            <a:chOff x="2255336" y="2011377"/>
            <a:chExt cx="449971" cy="2286567"/>
          </a:xfrm>
        </p:grpSpPr>
        <p:sp>
          <p:nvSpPr>
            <p:cNvPr id="15" name="Rectangle 14"/>
            <p:cNvSpPr/>
            <p:nvPr/>
          </p:nvSpPr>
          <p:spPr>
            <a:xfrm>
              <a:off x="2255336" y="3220623"/>
              <a:ext cx="449971" cy="1077321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55336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7564" y="2011377"/>
            <a:ext cx="449971" cy="2286567"/>
            <a:chOff x="3155278" y="2011377"/>
            <a:chExt cx="449971" cy="2286567"/>
          </a:xfrm>
        </p:grpSpPr>
        <p:sp>
          <p:nvSpPr>
            <p:cNvPr id="16" name="Rectangle 15"/>
            <p:cNvSpPr/>
            <p:nvPr/>
          </p:nvSpPr>
          <p:spPr>
            <a:xfrm>
              <a:off x="3155278" y="2165983"/>
              <a:ext cx="449971" cy="2131961"/>
            </a:xfrm>
            <a:prstGeom prst="rect">
              <a:avLst/>
            </a:prstGeom>
            <a:solidFill>
              <a:srgbClr val="CCFFCC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55278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34487" y="2011377"/>
            <a:ext cx="449971" cy="2286567"/>
            <a:chOff x="4055220" y="2011377"/>
            <a:chExt cx="449971" cy="2286567"/>
          </a:xfrm>
        </p:grpSpPr>
        <p:sp>
          <p:nvSpPr>
            <p:cNvPr id="17" name="Rectangle 16"/>
            <p:cNvSpPr/>
            <p:nvPr/>
          </p:nvSpPr>
          <p:spPr>
            <a:xfrm>
              <a:off x="4055220" y="4105161"/>
              <a:ext cx="449971" cy="192783"/>
            </a:xfrm>
            <a:prstGeom prst="rect">
              <a:avLst/>
            </a:prstGeom>
            <a:solidFill>
              <a:srgbClr val="3366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55220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Brace 17"/>
          <p:cNvSpPr/>
          <p:nvPr/>
        </p:nvSpPr>
        <p:spPr>
          <a:xfrm rot="5400000" flipH="1">
            <a:off x="3553066" y="-1409438"/>
            <a:ext cx="221140" cy="65297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5451" y="1428979"/>
            <a:ext cx="64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Gem 1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7824964" y="2011377"/>
            <a:ext cx="449971" cy="2286567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texit-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903"/>
            <a:ext cx="8559800" cy="4191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297944"/>
            <a:ext cx="39875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86548" y="4326542"/>
            <a:ext cx="926853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83381" y="4337883"/>
            <a:ext cx="917259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002893" y="4315202"/>
            <a:ext cx="864672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77046" y="4371903"/>
            <a:ext cx="89146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28521" y="4337883"/>
            <a:ext cx="51028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7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32772" y="2011377"/>
            <a:ext cx="454956" cy="2286567"/>
            <a:chOff x="455452" y="2011377"/>
            <a:chExt cx="454956" cy="2286567"/>
          </a:xfrm>
        </p:grpSpPr>
        <p:sp>
          <p:nvSpPr>
            <p:cNvPr id="13" name="Rectangle 12"/>
            <p:cNvSpPr/>
            <p:nvPr/>
          </p:nvSpPr>
          <p:spPr>
            <a:xfrm>
              <a:off x="460437" y="2653612"/>
              <a:ext cx="449971" cy="1644332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55452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22376" y="2011377"/>
            <a:ext cx="449971" cy="2286567"/>
            <a:chOff x="1355394" y="2011377"/>
            <a:chExt cx="449971" cy="2286567"/>
          </a:xfrm>
        </p:grpSpPr>
        <p:sp>
          <p:nvSpPr>
            <p:cNvPr id="14" name="Rectangle 13"/>
            <p:cNvSpPr/>
            <p:nvPr/>
          </p:nvSpPr>
          <p:spPr>
            <a:xfrm>
              <a:off x="1355394" y="3787635"/>
              <a:ext cx="449971" cy="510309"/>
            </a:xfrm>
            <a:prstGeom prst="rect">
              <a:avLst/>
            </a:prstGeom>
            <a:solidFill>
              <a:srgbClr val="FF66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55394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89300" y="2011377"/>
            <a:ext cx="449971" cy="2286567"/>
            <a:chOff x="2255336" y="2011377"/>
            <a:chExt cx="449971" cy="2286567"/>
          </a:xfrm>
        </p:grpSpPr>
        <p:sp>
          <p:nvSpPr>
            <p:cNvPr id="15" name="Rectangle 14"/>
            <p:cNvSpPr/>
            <p:nvPr/>
          </p:nvSpPr>
          <p:spPr>
            <a:xfrm>
              <a:off x="2255336" y="3220623"/>
              <a:ext cx="449971" cy="1077321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55336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7564" y="2011377"/>
            <a:ext cx="449971" cy="2286567"/>
            <a:chOff x="3155278" y="2011377"/>
            <a:chExt cx="449971" cy="2286567"/>
          </a:xfrm>
        </p:grpSpPr>
        <p:sp>
          <p:nvSpPr>
            <p:cNvPr id="16" name="Rectangle 15"/>
            <p:cNvSpPr/>
            <p:nvPr/>
          </p:nvSpPr>
          <p:spPr>
            <a:xfrm>
              <a:off x="3155278" y="2165983"/>
              <a:ext cx="449971" cy="2131961"/>
            </a:xfrm>
            <a:prstGeom prst="rect">
              <a:avLst/>
            </a:prstGeom>
            <a:solidFill>
              <a:srgbClr val="CCFFCC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55278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34487" y="2011377"/>
            <a:ext cx="449971" cy="2286567"/>
            <a:chOff x="4055220" y="2011377"/>
            <a:chExt cx="449971" cy="2286567"/>
          </a:xfrm>
        </p:grpSpPr>
        <p:sp>
          <p:nvSpPr>
            <p:cNvPr id="17" name="Rectangle 16"/>
            <p:cNvSpPr/>
            <p:nvPr/>
          </p:nvSpPr>
          <p:spPr>
            <a:xfrm>
              <a:off x="4055220" y="4105161"/>
              <a:ext cx="449971" cy="192783"/>
            </a:xfrm>
            <a:prstGeom prst="rect">
              <a:avLst/>
            </a:prstGeom>
            <a:solidFill>
              <a:srgbClr val="3366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55220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Brace 17"/>
          <p:cNvSpPr/>
          <p:nvPr/>
        </p:nvSpPr>
        <p:spPr>
          <a:xfrm rot="5400000" flipH="1">
            <a:off x="3553066" y="-1409438"/>
            <a:ext cx="221140" cy="65297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5451" y="1428979"/>
            <a:ext cx="64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Gem 1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7824964" y="2011377"/>
            <a:ext cx="449971" cy="2286567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texit-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903"/>
            <a:ext cx="8559800" cy="4191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297944"/>
            <a:ext cx="39875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86548" y="4326542"/>
            <a:ext cx="926853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83381" y="4337883"/>
            <a:ext cx="917259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002893" y="4315202"/>
            <a:ext cx="864672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77046" y="4371903"/>
            <a:ext cx="89146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928521" y="4337883"/>
            <a:ext cx="51028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7642916" y="3583511"/>
            <a:ext cx="916884" cy="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12338" y="320606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Guess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9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32772" y="2011377"/>
            <a:ext cx="454956" cy="2286567"/>
            <a:chOff x="455452" y="2011377"/>
            <a:chExt cx="454956" cy="2286567"/>
          </a:xfrm>
        </p:grpSpPr>
        <p:sp>
          <p:nvSpPr>
            <p:cNvPr id="13" name="Rectangle 12"/>
            <p:cNvSpPr/>
            <p:nvPr/>
          </p:nvSpPr>
          <p:spPr>
            <a:xfrm>
              <a:off x="460437" y="2653612"/>
              <a:ext cx="449971" cy="1644332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55452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22376" y="2011377"/>
            <a:ext cx="449971" cy="2286567"/>
            <a:chOff x="1355394" y="2011377"/>
            <a:chExt cx="449971" cy="2286567"/>
          </a:xfrm>
        </p:grpSpPr>
        <p:sp>
          <p:nvSpPr>
            <p:cNvPr id="14" name="Rectangle 13"/>
            <p:cNvSpPr/>
            <p:nvPr/>
          </p:nvSpPr>
          <p:spPr>
            <a:xfrm>
              <a:off x="1355394" y="3787635"/>
              <a:ext cx="449971" cy="510309"/>
            </a:xfrm>
            <a:prstGeom prst="rect">
              <a:avLst/>
            </a:prstGeom>
            <a:solidFill>
              <a:srgbClr val="FF66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55394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89300" y="2011377"/>
            <a:ext cx="449971" cy="2286567"/>
            <a:chOff x="2255336" y="2011377"/>
            <a:chExt cx="449971" cy="2286567"/>
          </a:xfrm>
        </p:grpSpPr>
        <p:sp>
          <p:nvSpPr>
            <p:cNvPr id="15" name="Rectangle 14"/>
            <p:cNvSpPr/>
            <p:nvPr/>
          </p:nvSpPr>
          <p:spPr>
            <a:xfrm>
              <a:off x="2255336" y="3220623"/>
              <a:ext cx="449971" cy="1077321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55336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7564" y="2011377"/>
            <a:ext cx="449971" cy="2286567"/>
            <a:chOff x="3155278" y="2011377"/>
            <a:chExt cx="449971" cy="2286567"/>
          </a:xfrm>
        </p:grpSpPr>
        <p:sp>
          <p:nvSpPr>
            <p:cNvPr id="16" name="Rectangle 15"/>
            <p:cNvSpPr/>
            <p:nvPr/>
          </p:nvSpPr>
          <p:spPr>
            <a:xfrm>
              <a:off x="3155278" y="2165983"/>
              <a:ext cx="449971" cy="2131961"/>
            </a:xfrm>
            <a:prstGeom prst="rect">
              <a:avLst/>
            </a:prstGeom>
            <a:solidFill>
              <a:srgbClr val="CCFFCC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55278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34487" y="2011377"/>
            <a:ext cx="449971" cy="2286567"/>
            <a:chOff x="4055220" y="2011377"/>
            <a:chExt cx="449971" cy="2286567"/>
          </a:xfrm>
        </p:grpSpPr>
        <p:sp>
          <p:nvSpPr>
            <p:cNvPr id="17" name="Rectangle 16"/>
            <p:cNvSpPr/>
            <p:nvPr/>
          </p:nvSpPr>
          <p:spPr>
            <a:xfrm>
              <a:off x="4055220" y="4105161"/>
              <a:ext cx="449971" cy="192783"/>
            </a:xfrm>
            <a:prstGeom prst="rect">
              <a:avLst/>
            </a:prstGeom>
            <a:solidFill>
              <a:srgbClr val="3366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55220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Brace 17"/>
          <p:cNvSpPr/>
          <p:nvPr/>
        </p:nvSpPr>
        <p:spPr>
          <a:xfrm rot="5400000" flipH="1">
            <a:off x="3553066" y="-1409438"/>
            <a:ext cx="221140" cy="65297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5451" y="1428979"/>
            <a:ext cx="64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Gem 1</a:t>
            </a:r>
            <a:endParaRPr lang="en-US" b="1" dirty="0"/>
          </a:p>
        </p:txBody>
      </p:sp>
      <p:pic>
        <p:nvPicPr>
          <p:cNvPr id="3" name="Picture 2" descr="latexit-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903"/>
            <a:ext cx="8559800" cy="4191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824964" y="2011377"/>
            <a:ext cx="449971" cy="2303825"/>
            <a:chOff x="7824964" y="2011377"/>
            <a:chExt cx="449971" cy="2303825"/>
          </a:xfrm>
        </p:grpSpPr>
        <p:sp>
          <p:nvSpPr>
            <p:cNvPr id="26" name="Rectangle 25"/>
            <p:cNvSpPr/>
            <p:nvPr/>
          </p:nvSpPr>
          <p:spPr>
            <a:xfrm>
              <a:off x="7824964" y="2313406"/>
              <a:ext cx="449971" cy="20017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24964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7642916" y="3583511"/>
            <a:ext cx="916884" cy="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12338" y="320606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Guess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7642916" y="2321524"/>
            <a:ext cx="91688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12338" y="1944074"/>
            <a:ext cx="79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Actual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4297944"/>
            <a:ext cx="39875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86548" y="4326542"/>
            <a:ext cx="926853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83381" y="4337883"/>
            <a:ext cx="917259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002893" y="4315202"/>
            <a:ext cx="864672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477046" y="4371903"/>
            <a:ext cx="89146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928521" y="4337883"/>
            <a:ext cx="51028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5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32772" y="2011377"/>
            <a:ext cx="454956" cy="2286567"/>
            <a:chOff x="455452" y="2011377"/>
            <a:chExt cx="454956" cy="2286567"/>
          </a:xfrm>
        </p:grpSpPr>
        <p:sp>
          <p:nvSpPr>
            <p:cNvPr id="13" name="Rectangle 12"/>
            <p:cNvSpPr/>
            <p:nvPr/>
          </p:nvSpPr>
          <p:spPr>
            <a:xfrm>
              <a:off x="460437" y="2653612"/>
              <a:ext cx="449971" cy="1644332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55452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22376" y="2011377"/>
            <a:ext cx="449971" cy="2286567"/>
            <a:chOff x="1355394" y="2011377"/>
            <a:chExt cx="449971" cy="2286567"/>
          </a:xfrm>
        </p:grpSpPr>
        <p:sp>
          <p:nvSpPr>
            <p:cNvPr id="14" name="Rectangle 13"/>
            <p:cNvSpPr/>
            <p:nvPr/>
          </p:nvSpPr>
          <p:spPr>
            <a:xfrm>
              <a:off x="1355394" y="3787635"/>
              <a:ext cx="449971" cy="510309"/>
            </a:xfrm>
            <a:prstGeom prst="rect">
              <a:avLst/>
            </a:prstGeom>
            <a:solidFill>
              <a:srgbClr val="FF66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55394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89300" y="2011377"/>
            <a:ext cx="449971" cy="2286567"/>
            <a:chOff x="2255336" y="2011377"/>
            <a:chExt cx="449971" cy="2286567"/>
          </a:xfrm>
        </p:grpSpPr>
        <p:sp>
          <p:nvSpPr>
            <p:cNvPr id="15" name="Rectangle 14"/>
            <p:cNvSpPr/>
            <p:nvPr/>
          </p:nvSpPr>
          <p:spPr>
            <a:xfrm>
              <a:off x="2255336" y="3220623"/>
              <a:ext cx="449971" cy="1077321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55336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7564" y="2011377"/>
            <a:ext cx="449971" cy="2286567"/>
            <a:chOff x="3155278" y="2011377"/>
            <a:chExt cx="449971" cy="2286567"/>
          </a:xfrm>
        </p:grpSpPr>
        <p:sp>
          <p:nvSpPr>
            <p:cNvPr id="16" name="Rectangle 15"/>
            <p:cNvSpPr/>
            <p:nvPr/>
          </p:nvSpPr>
          <p:spPr>
            <a:xfrm>
              <a:off x="3155278" y="2165983"/>
              <a:ext cx="449971" cy="2131961"/>
            </a:xfrm>
            <a:prstGeom prst="rect">
              <a:avLst/>
            </a:prstGeom>
            <a:solidFill>
              <a:srgbClr val="CCFFCC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55278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34487" y="2011377"/>
            <a:ext cx="449971" cy="2286567"/>
            <a:chOff x="4055220" y="2011377"/>
            <a:chExt cx="449971" cy="2286567"/>
          </a:xfrm>
        </p:grpSpPr>
        <p:sp>
          <p:nvSpPr>
            <p:cNvPr id="17" name="Rectangle 16"/>
            <p:cNvSpPr/>
            <p:nvPr/>
          </p:nvSpPr>
          <p:spPr>
            <a:xfrm>
              <a:off x="4055220" y="4105161"/>
              <a:ext cx="449971" cy="192783"/>
            </a:xfrm>
            <a:prstGeom prst="rect">
              <a:avLst/>
            </a:prstGeom>
            <a:solidFill>
              <a:srgbClr val="3366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55220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Brace 17"/>
          <p:cNvSpPr/>
          <p:nvPr/>
        </p:nvSpPr>
        <p:spPr>
          <a:xfrm rot="5400000" flipH="1">
            <a:off x="3553066" y="-1409438"/>
            <a:ext cx="221140" cy="65297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5451" y="1428979"/>
            <a:ext cx="64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Gem 1</a:t>
            </a:r>
            <a:endParaRPr lang="en-US" b="1" dirty="0"/>
          </a:p>
        </p:txBody>
      </p:sp>
      <p:pic>
        <p:nvPicPr>
          <p:cNvPr id="3" name="Picture 2" descr="latexit-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903"/>
            <a:ext cx="8559800" cy="4191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824964" y="2011377"/>
            <a:ext cx="449971" cy="2303825"/>
            <a:chOff x="7824964" y="2011377"/>
            <a:chExt cx="449971" cy="2303825"/>
          </a:xfrm>
        </p:grpSpPr>
        <p:sp>
          <p:nvSpPr>
            <p:cNvPr id="26" name="Rectangle 25"/>
            <p:cNvSpPr/>
            <p:nvPr/>
          </p:nvSpPr>
          <p:spPr>
            <a:xfrm>
              <a:off x="7824964" y="2313406"/>
              <a:ext cx="449971" cy="20017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24964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7642916" y="3583511"/>
            <a:ext cx="916884" cy="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12338" y="320606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Guess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7642916" y="2321524"/>
            <a:ext cx="91688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12338" y="1944074"/>
            <a:ext cx="79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Actual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444807" y="5295884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0.55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60288" y="5295884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806898" y="5295884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033843" y="5295884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0.06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37527" y="5295884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0.02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0" idx="0"/>
          </p:cNvCxnSpPr>
          <p:nvPr/>
        </p:nvCxnSpPr>
        <p:spPr>
          <a:xfrm flipH="1" flipV="1">
            <a:off x="4660592" y="4791004"/>
            <a:ext cx="81175" cy="504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6214121" y="4791003"/>
            <a:ext cx="120366" cy="504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0"/>
          </p:cNvCxnSpPr>
          <p:nvPr/>
        </p:nvCxnSpPr>
        <p:spPr>
          <a:xfrm flipH="1" flipV="1">
            <a:off x="260812" y="4791003"/>
            <a:ext cx="196436" cy="504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0"/>
          </p:cNvCxnSpPr>
          <p:nvPr/>
        </p:nvCxnSpPr>
        <p:spPr>
          <a:xfrm flipH="1" flipV="1">
            <a:off x="1712285" y="4791004"/>
            <a:ext cx="391573" cy="504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0"/>
          </p:cNvCxnSpPr>
          <p:nvPr/>
        </p:nvCxnSpPr>
        <p:spPr>
          <a:xfrm flipH="1" flipV="1">
            <a:off x="3197778" y="4791003"/>
            <a:ext cx="133025" cy="504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287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32772" y="2011377"/>
            <a:ext cx="454956" cy="2286567"/>
            <a:chOff x="455452" y="2011377"/>
            <a:chExt cx="454956" cy="2286567"/>
          </a:xfrm>
        </p:grpSpPr>
        <p:sp>
          <p:nvSpPr>
            <p:cNvPr id="13" name="Rectangle 12"/>
            <p:cNvSpPr/>
            <p:nvPr/>
          </p:nvSpPr>
          <p:spPr>
            <a:xfrm>
              <a:off x="460437" y="3969078"/>
              <a:ext cx="449971" cy="3288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55452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22376" y="2011377"/>
            <a:ext cx="449971" cy="2286567"/>
            <a:chOff x="1355394" y="2011377"/>
            <a:chExt cx="449971" cy="2286567"/>
          </a:xfrm>
        </p:grpSpPr>
        <p:sp>
          <p:nvSpPr>
            <p:cNvPr id="14" name="Rectangle 13"/>
            <p:cNvSpPr/>
            <p:nvPr/>
          </p:nvSpPr>
          <p:spPr>
            <a:xfrm>
              <a:off x="1355394" y="2165983"/>
              <a:ext cx="449971" cy="2131961"/>
            </a:xfrm>
            <a:prstGeom prst="rect">
              <a:avLst/>
            </a:prstGeom>
            <a:solidFill>
              <a:srgbClr val="FF66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55394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89300" y="2011377"/>
            <a:ext cx="449971" cy="2286567"/>
            <a:chOff x="2255336" y="2011377"/>
            <a:chExt cx="449971" cy="2286567"/>
          </a:xfrm>
        </p:grpSpPr>
        <p:sp>
          <p:nvSpPr>
            <p:cNvPr id="15" name="Rectangle 14"/>
            <p:cNvSpPr/>
            <p:nvPr/>
          </p:nvSpPr>
          <p:spPr>
            <a:xfrm>
              <a:off x="2255336" y="2472169"/>
              <a:ext cx="449971" cy="1825775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55336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7564" y="2011377"/>
            <a:ext cx="449971" cy="2286567"/>
            <a:chOff x="3155278" y="2011377"/>
            <a:chExt cx="449971" cy="2286567"/>
          </a:xfrm>
        </p:grpSpPr>
        <p:sp>
          <p:nvSpPr>
            <p:cNvPr id="16" name="Rectangle 15"/>
            <p:cNvSpPr/>
            <p:nvPr/>
          </p:nvSpPr>
          <p:spPr>
            <a:xfrm>
              <a:off x="3155278" y="2903097"/>
              <a:ext cx="449971" cy="1394847"/>
            </a:xfrm>
            <a:prstGeom prst="rect">
              <a:avLst/>
            </a:prstGeom>
            <a:solidFill>
              <a:srgbClr val="CCFFCC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55278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34487" y="2011377"/>
            <a:ext cx="449971" cy="2286567"/>
            <a:chOff x="4055220" y="2011377"/>
            <a:chExt cx="449971" cy="2286567"/>
          </a:xfrm>
        </p:grpSpPr>
        <p:sp>
          <p:nvSpPr>
            <p:cNvPr id="17" name="Rectangle 16"/>
            <p:cNvSpPr/>
            <p:nvPr/>
          </p:nvSpPr>
          <p:spPr>
            <a:xfrm>
              <a:off x="4055220" y="2472169"/>
              <a:ext cx="449971" cy="1825775"/>
            </a:xfrm>
            <a:prstGeom prst="rect">
              <a:avLst/>
            </a:prstGeom>
            <a:solidFill>
              <a:srgbClr val="3366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55220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Brace 17"/>
          <p:cNvSpPr/>
          <p:nvPr/>
        </p:nvSpPr>
        <p:spPr>
          <a:xfrm rot="5400000" flipH="1">
            <a:off x="3553066" y="-1409438"/>
            <a:ext cx="221140" cy="65297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5451" y="1428979"/>
            <a:ext cx="64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Gem 2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7824964" y="2011377"/>
            <a:ext cx="449971" cy="2286567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texit-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903"/>
            <a:ext cx="8559800" cy="4191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297944"/>
            <a:ext cx="39875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86548" y="4326542"/>
            <a:ext cx="926853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83381" y="4337883"/>
            <a:ext cx="917259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002893" y="4315202"/>
            <a:ext cx="864672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77046" y="4371903"/>
            <a:ext cx="89146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28521" y="4337883"/>
            <a:ext cx="51028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0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7824964" y="2011377"/>
            <a:ext cx="449971" cy="2303824"/>
            <a:chOff x="7824964" y="2011377"/>
            <a:chExt cx="449971" cy="2303824"/>
          </a:xfrm>
        </p:grpSpPr>
        <p:sp>
          <p:nvSpPr>
            <p:cNvPr id="32" name="Rectangle 31"/>
            <p:cNvSpPr/>
            <p:nvPr/>
          </p:nvSpPr>
          <p:spPr>
            <a:xfrm>
              <a:off x="7824964" y="3308122"/>
              <a:ext cx="449971" cy="10070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24964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/>
          <p:cNvCxnSpPr/>
          <p:nvPr/>
        </p:nvCxnSpPr>
        <p:spPr>
          <a:xfrm>
            <a:off x="7642916" y="3308123"/>
            <a:ext cx="91688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312338" y="2930673"/>
            <a:ext cx="79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Actual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32772" y="2011377"/>
            <a:ext cx="454956" cy="2286567"/>
            <a:chOff x="455452" y="2011377"/>
            <a:chExt cx="454956" cy="2286567"/>
          </a:xfrm>
        </p:grpSpPr>
        <p:sp>
          <p:nvSpPr>
            <p:cNvPr id="13" name="Rectangle 12"/>
            <p:cNvSpPr/>
            <p:nvPr/>
          </p:nvSpPr>
          <p:spPr>
            <a:xfrm>
              <a:off x="460437" y="3969078"/>
              <a:ext cx="449971" cy="3288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55452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22376" y="2011377"/>
            <a:ext cx="449971" cy="2286567"/>
            <a:chOff x="1355394" y="2011377"/>
            <a:chExt cx="449971" cy="2286567"/>
          </a:xfrm>
        </p:grpSpPr>
        <p:sp>
          <p:nvSpPr>
            <p:cNvPr id="14" name="Rectangle 13"/>
            <p:cNvSpPr/>
            <p:nvPr/>
          </p:nvSpPr>
          <p:spPr>
            <a:xfrm>
              <a:off x="1355394" y="2165983"/>
              <a:ext cx="449971" cy="2131961"/>
            </a:xfrm>
            <a:prstGeom prst="rect">
              <a:avLst/>
            </a:prstGeom>
            <a:solidFill>
              <a:srgbClr val="FF66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55394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89300" y="2011377"/>
            <a:ext cx="449971" cy="2286567"/>
            <a:chOff x="2255336" y="2011377"/>
            <a:chExt cx="449971" cy="2286567"/>
          </a:xfrm>
        </p:grpSpPr>
        <p:sp>
          <p:nvSpPr>
            <p:cNvPr id="15" name="Rectangle 14"/>
            <p:cNvSpPr/>
            <p:nvPr/>
          </p:nvSpPr>
          <p:spPr>
            <a:xfrm>
              <a:off x="2255336" y="2472169"/>
              <a:ext cx="449971" cy="1825775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55336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7564" y="2011377"/>
            <a:ext cx="449971" cy="2286567"/>
            <a:chOff x="3155278" y="2011377"/>
            <a:chExt cx="449971" cy="2286567"/>
          </a:xfrm>
        </p:grpSpPr>
        <p:sp>
          <p:nvSpPr>
            <p:cNvPr id="16" name="Rectangle 15"/>
            <p:cNvSpPr/>
            <p:nvPr/>
          </p:nvSpPr>
          <p:spPr>
            <a:xfrm>
              <a:off x="3155278" y="2903097"/>
              <a:ext cx="449971" cy="1394847"/>
            </a:xfrm>
            <a:prstGeom prst="rect">
              <a:avLst/>
            </a:prstGeom>
            <a:solidFill>
              <a:srgbClr val="CCFFCC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55278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34487" y="2011377"/>
            <a:ext cx="449971" cy="2286567"/>
            <a:chOff x="4055220" y="2011377"/>
            <a:chExt cx="449971" cy="2286567"/>
          </a:xfrm>
        </p:grpSpPr>
        <p:sp>
          <p:nvSpPr>
            <p:cNvPr id="17" name="Rectangle 16"/>
            <p:cNvSpPr/>
            <p:nvPr/>
          </p:nvSpPr>
          <p:spPr>
            <a:xfrm>
              <a:off x="4055220" y="2472169"/>
              <a:ext cx="449971" cy="1825775"/>
            </a:xfrm>
            <a:prstGeom prst="rect">
              <a:avLst/>
            </a:prstGeom>
            <a:solidFill>
              <a:srgbClr val="3366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55220" y="2011377"/>
              <a:ext cx="449971" cy="228656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Brace 17"/>
          <p:cNvSpPr/>
          <p:nvPr/>
        </p:nvSpPr>
        <p:spPr>
          <a:xfrm rot="5400000" flipH="1">
            <a:off x="3553066" y="-1409438"/>
            <a:ext cx="221140" cy="65297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5451" y="1428979"/>
            <a:ext cx="64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Gem 2</a:t>
            </a:r>
            <a:endParaRPr lang="en-US" b="1" dirty="0"/>
          </a:p>
        </p:txBody>
      </p:sp>
      <p:pic>
        <p:nvPicPr>
          <p:cNvPr id="3" name="Picture 2" descr="latexit-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903"/>
            <a:ext cx="8559800" cy="4191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297944"/>
            <a:ext cx="39875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86548" y="4326542"/>
            <a:ext cx="926853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83381" y="4337883"/>
            <a:ext cx="917259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002893" y="4315202"/>
            <a:ext cx="864672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77046" y="4371903"/>
            <a:ext cx="89146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28521" y="4337883"/>
            <a:ext cx="510281" cy="510309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7642916" y="2388827"/>
            <a:ext cx="916884" cy="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12338" y="201137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Guess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24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72"/>
            <a:ext cx="8229600" cy="1143000"/>
          </a:xfrm>
        </p:spPr>
        <p:txBody>
          <a:bodyPr/>
          <a:lstStyle/>
          <a:p>
            <a:r>
              <a:rPr lang="en-US" dirty="0" smtClean="0"/>
              <a:t>What does the OFC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78895"/>
            <a:ext cx="4685480" cy="5679104"/>
          </a:xfrm>
        </p:spPr>
        <p:txBody>
          <a:bodyPr/>
          <a:lstStyle/>
          <a:p>
            <a:r>
              <a:rPr lang="en-US" dirty="0" smtClean="0"/>
              <a:t>Everything!</a:t>
            </a:r>
          </a:p>
          <a:p>
            <a:pPr lvl="1"/>
            <a:r>
              <a:rPr lang="en-US" dirty="0" smtClean="0"/>
              <a:t>Neurons in OFC code:</a:t>
            </a:r>
          </a:p>
          <a:p>
            <a:pPr lvl="2"/>
            <a:r>
              <a:rPr lang="en-US" dirty="0"/>
              <a:t>Stimulus identity</a:t>
            </a:r>
          </a:p>
          <a:p>
            <a:pPr lvl="2"/>
            <a:r>
              <a:rPr lang="en-US" dirty="0"/>
              <a:t>Value</a:t>
            </a:r>
          </a:p>
          <a:p>
            <a:pPr lvl="2"/>
            <a:r>
              <a:rPr lang="en-US" dirty="0" smtClean="0"/>
              <a:t>Confidence</a:t>
            </a:r>
          </a:p>
          <a:p>
            <a:pPr lvl="2"/>
            <a:r>
              <a:rPr lang="en-US" dirty="0" smtClean="0"/>
              <a:t>Past actions, </a:t>
            </a:r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2"/>
            <a:endParaRPr lang="en-US" dirty="0" smtClean="0"/>
          </a:p>
        </p:txBody>
      </p:sp>
      <p:pic>
        <p:nvPicPr>
          <p:cNvPr id="4" name="Picture 3" descr="Screen Shot 2013-07-24 at 11.1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80" y="1166272"/>
            <a:ext cx="4458520" cy="5691727"/>
          </a:xfrm>
          <a:prstGeom prst="rect">
            <a:avLst/>
          </a:prstGeom>
        </p:spPr>
      </p:pic>
      <p:pic>
        <p:nvPicPr>
          <p:cNvPr id="5" name="Picture 4" descr="Screen Shot 2019-02-14 at 12.11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7" y="1666045"/>
            <a:ext cx="8554675" cy="4252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2948458"/>
            <a:ext cx="9143999" cy="18620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tIns="27432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sz="5000" baseline="30000" dirty="0"/>
              <a:t>implicated the OFC in nearly every function known to cognitive neuroscience and in most neuropsychiatric diseases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62315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7" y="395177"/>
            <a:ext cx="8156775" cy="60820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59759" y="724279"/>
            <a:ext cx="679010" cy="3376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54130" y="885732"/>
            <a:ext cx="679010" cy="3215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39448" y="3007261"/>
            <a:ext cx="679010" cy="1302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47006" y="3096286"/>
            <a:ext cx="679010" cy="1004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6458" y="3096286"/>
            <a:ext cx="679010" cy="1004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24836" y="1407816"/>
            <a:ext cx="2069472" cy="810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7" y="395177"/>
            <a:ext cx="8156775" cy="60820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85461" y="724279"/>
            <a:ext cx="354344" cy="3376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75114" y="885732"/>
            <a:ext cx="458026" cy="3215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7758" y="3007261"/>
            <a:ext cx="420700" cy="1302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0918" y="3096286"/>
            <a:ext cx="422109" cy="1004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77068" y="3096286"/>
            <a:ext cx="438400" cy="1004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24836" y="1830998"/>
            <a:ext cx="2069472" cy="420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1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7" y="384797"/>
            <a:ext cx="8156775" cy="608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9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ewfi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4039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Humans can do linear regression</a:t>
            </a:r>
          </a:p>
          <a:p>
            <a:r>
              <a:rPr lang="en-US" dirty="0" smtClean="0"/>
              <a:t>They appear to add </a:t>
            </a:r>
            <a:r>
              <a:rPr lang="en-US" dirty="0" err="1" smtClean="0"/>
              <a:t>regressors</a:t>
            </a:r>
            <a:r>
              <a:rPr lang="en-US" dirty="0" smtClean="0"/>
              <a:t> sequentially and (maybe) abruptly</a:t>
            </a:r>
          </a:p>
        </p:txBody>
      </p:sp>
    </p:spTree>
    <p:extLst>
      <p:ext uri="{BB962C8B-B14F-4D97-AF65-F5344CB8AC3E}">
        <p14:creationId xmlns:p14="http://schemas.microsoft.com/office/powerpoint/2010/main" val="147877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State Space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I know what state space the animal is actually using?</a:t>
            </a:r>
          </a:p>
          <a:p>
            <a:r>
              <a:rPr lang="en-US" dirty="0" smtClean="0"/>
              <a:t>How can I compute what state space the animal </a:t>
            </a:r>
            <a:r>
              <a:rPr lang="en-US" b="1" i="1" u="sng" dirty="0" smtClean="0"/>
              <a:t>should</a:t>
            </a:r>
            <a:r>
              <a:rPr lang="en-US" dirty="0" smtClean="0"/>
              <a:t> be using?</a:t>
            </a:r>
            <a:endParaRPr lang="en-US" b="1" u="sng" dirty="0" smtClean="0"/>
          </a:p>
          <a:p>
            <a:r>
              <a:rPr lang="en-US" dirty="0" smtClean="0"/>
              <a:t>How does/should the state space get learned?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0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good is linear regression in a non-linear world?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223243" y="475356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1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680443" y="475356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137643" y="475356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2594843" y="475356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52043" y="475356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5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137643" y="319722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y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4" idx="0"/>
            <a:endCxn id="9" idx="4"/>
          </p:cNvCxnSpPr>
          <p:nvPr/>
        </p:nvCxnSpPr>
        <p:spPr>
          <a:xfrm flipV="1">
            <a:off x="1451843" y="3654425"/>
            <a:ext cx="914400" cy="10991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0"/>
            <a:endCxn id="9" idx="4"/>
          </p:cNvCxnSpPr>
          <p:nvPr/>
        </p:nvCxnSpPr>
        <p:spPr>
          <a:xfrm flipV="1">
            <a:off x="1909043" y="3654425"/>
            <a:ext cx="457200" cy="10991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  <a:endCxn id="9" idx="4"/>
          </p:cNvCxnSpPr>
          <p:nvPr/>
        </p:nvCxnSpPr>
        <p:spPr>
          <a:xfrm flipV="1">
            <a:off x="2366243" y="3654425"/>
            <a:ext cx="0" cy="10991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9" idx="4"/>
          </p:cNvCxnSpPr>
          <p:nvPr/>
        </p:nvCxnSpPr>
        <p:spPr>
          <a:xfrm flipH="1" flipV="1">
            <a:off x="2366243" y="3654425"/>
            <a:ext cx="457200" cy="10991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9" idx="4"/>
          </p:cNvCxnSpPr>
          <p:nvPr/>
        </p:nvCxnSpPr>
        <p:spPr>
          <a:xfrm flipH="1" flipV="1">
            <a:off x="2366243" y="3654425"/>
            <a:ext cx="914400" cy="10991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ewfoif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89" y="2656417"/>
            <a:ext cx="4459111" cy="33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good is linear regression in a non-linear world?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regression + radial basis function hidden layer = Gaussian process regression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223243" y="506976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1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680443" y="506976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137643" y="506976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2594843" y="506976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52043" y="506976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5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137643" y="319722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y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1166" y="3985211"/>
            <a:ext cx="4709583" cy="632411"/>
            <a:chOff x="0" y="3894664"/>
            <a:chExt cx="4709583" cy="632411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02300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1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759500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2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216700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3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1673900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4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2131100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5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588299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6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3045499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7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502699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8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959899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0" y="3894664"/>
              <a:ext cx="4709583" cy="63241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1090084" y="4995680"/>
            <a:ext cx="2582333" cy="63241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4" idx="0"/>
            <a:endCxn id="53" idx="2"/>
          </p:cNvCxnSpPr>
          <p:nvPr/>
        </p:nvCxnSpPr>
        <p:spPr>
          <a:xfrm flipH="1" flipV="1">
            <a:off x="2375958" y="4617622"/>
            <a:ext cx="5293" cy="378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0"/>
            <a:endCxn id="9" idx="4"/>
          </p:cNvCxnSpPr>
          <p:nvPr/>
        </p:nvCxnSpPr>
        <p:spPr>
          <a:xfrm flipH="1" flipV="1">
            <a:off x="2366243" y="3654425"/>
            <a:ext cx="9715" cy="3307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plot_gp_regression_0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22482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1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good is linear regression in a non-linear world?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regression + random recurrent hidden layer = </a:t>
            </a:r>
            <a:r>
              <a:rPr lang="en-US" smtClean="0"/>
              <a:t>reservoir computing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223243" y="506976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1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680443" y="506976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137643" y="506976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2594843" y="506976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52043" y="506976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r>
              <a:rPr lang="en-US" sz="1400" baseline="-25000" dirty="0" smtClean="0">
                <a:solidFill>
                  <a:schemeClr val="tx1"/>
                </a:solidFill>
              </a:rPr>
              <a:t>5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137643" y="3197225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y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1166" y="3985211"/>
            <a:ext cx="4709583" cy="632411"/>
            <a:chOff x="0" y="3894664"/>
            <a:chExt cx="4709583" cy="632411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02300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1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759500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2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216700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3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1673900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4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2131100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5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588299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6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3045499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7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502699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8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959899" y="398521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z</a:t>
              </a:r>
              <a:r>
                <a:rPr lang="en-US" sz="1400" baseline="-250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0" y="3894664"/>
              <a:ext cx="4709583" cy="63241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1090084" y="4995680"/>
            <a:ext cx="2582333" cy="63241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4" idx="0"/>
            <a:endCxn id="53" idx="2"/>
          </p:cNvCxnSpPr>
          <p:nvPr/>
        </p:nvCxnSpPr>
        <p:spPr>
          <a:xfrm flipH="1" flipV="1">
            <a:off x="2375958" y="4617622"/>
            <a:ext cx="5293" cy="378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0"/>
            <a:endCxn id="9" idx="4"/>
          </p:cNvCxnSpPr>
          <p:nvPr/>
        </p:nvCxnSpPr>
        <p:spPr>
          <a:xfrm flipH="1" flipV="1">
            <a:off x="2366243" y="3654425"/>
            <a:ext cx="9715" cy="3307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3" idx="3"/>
            <a:endCxn id="53" idx="0"/>
          </p:cNvCxnSpPr>
          <p:nvPr/>
        </p:nvCxnSpPr>
        <p:spPr>
          <a:xfrm flipH="1" flipV="1">
            <a:off x="2375958" y="3985211"/>
            <a:ext cx="2354791" cy="316206"/>
          </a:xfrm>
          <a:prstGeom prst="curvedConnector4">
            <a:avLst>
              <a:gd name="adj1" fmla="val -9708"/>
              <a:gd name="adj2" fmla="val 17229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400px-FreqGenTestOver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82" y="3851265"/>
            <a:ext cx="3672417" cy="117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7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Example of State Space Theory:</a:t>
            </a:r>
          </a:p>
          <a:p>
            <a:pPr lvl="1"/>
            <a:r>
              <a:rPr lang="en-US" dirty="0" smtClean="0"/>
              <a:t>Effect of OFC lesions on Delayed Alternation</a:t>
            </a:r>
          </a:p>
          <a:p>
            <a:r>
              <a:rPr lang="en-US" dirty="0" smtClean="0"/>
              <a:t>fMRI evidence for State Space Theory</a:t>
            </a:r>
          </a:p>
          <a:p>
            <a:pPr lvl="1"/>
            <a:r>
              <a:rPr lang="en-US" dirty="0" smtClean="0"/>
              <a:t>Faces/Houses task</a:t>
            </a:r>
          </a:p>
          <a:p>
            <a:r>
              <a:rPr lang="en-US" dirty="0" smtClean="0"/>
              <a:t>Towards a mathematical account of State Space Theory</a:t>
            </a:r>
          </a:p>
          <a:p>
            <a:pPr lvl="1"/>
            <a:r>
              <a:rPr lang="en-US" dirty="0" smtClean="0"/>
              <a:t>Can humans do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2632366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OFC codes the state space for reinforcement learning</a:t>
            </a:r>
            <a:br>
              <a:rPr lang="en-US" b="1" dirty="0" smtClean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/>
            </a:r>
            <a:br>
              <a:rPr lang="en-US" b="1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5418" y="6497948"/>
            <a:ext cx="262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Wilson et al. Neuron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2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6366910" y="4453884"/>
            <a:ext cx="1494446" cy="2377595"/>
            <a:chOff x="4917195" y="1600200"/>
            <a:chExt cx="1494446" cy="2377595"/>
          </a:xfrm>
        </p:grpSpPr>
        <p:pic>
          <p:nvPicPr>
            <p:cNvPr id="5" name="Picture 4" descr="BryanKromenacker.jpg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323" y="1600200"/>
              <a:ext cx="1298448" cy="173126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917195" y="3331464"/>
              <a:ext cx="1494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Bryan </a:t>
              </a:r>
            </a:p>
            <a:p>
              <a:pPr algn="ctr"/>
              <a:r>
                <a:rPr lang="en-US" dirty="0" err="1" smtClean="0"/>
                <a:t>Kromenacker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82507" y="4465535"/>
            <a:ext cx="1298448" cy="2078994"/>
            <a:chOff x="6306771" y="1611851"/>
            <a:chExt cx="1298448" cy="2078994"/>
          </a:xfrm>
        </p:grpSpPr>
        <p:pic>
          <p:nvPicPr>
            <p:cNvPr id="6" name="Picture 5" descr="Sarah.jpg"/>
            <p:cNvPicPr>
              <a:picLocks noChangeAspect="1"/>
            </p:cNvPicPr>
            <p:nvPr/>
          </p:nvPicPr>
          <p:blipFill>
            <a:blip r:embed="rId3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771" y="1611851"/>
              <a:ext cx="1298448" cy="173126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06772" y="3321513"/>
              <a:ext cx="1298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Sarah Cook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40596" y="2312419"/>
            <a:ext cx="1306931" cy="2060978"/>
            <a:chOff x="5992671" y="0"/>
            <a:chExt cx="1306931" cy="206097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alphaModFix amt="49000"/>
            </a:blip>
            <a:stretch>
              <a:fillRect/>
            </a:stretch>
          </p:blipFill>
          <p:spPr>
            <a:xfrm>
              <a:off x="5992671" y="0"/>
              <a:ext cx="1299380" cy="169164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992671" y="1691646"/>
              <a:ext cx="130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Nico</a:t>
              </a:r>
              <a:r>
                <a:rPr lang="en-US" dirty="0" smtClean="0"/>
                <a:t> </a:t>
              </a:r>
              <a:r>
                <a:rPr lang="en-US" dirty="0" err="1" smtClean="0"/>
                <a:t>Schuck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68475" y="2305489"/>
            <a:ext cx="1299380" cy="2060978"/>
            <a:chOff x="7292051" y="0"/>
            <a:chExt cx="1299380" cy="206097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alphaModFix amt="49000"/>
            </a:blip>
            <a:srcRect l="11002" r="12187"/>
            <a:stretch/>
          </p:blipFill>
          <p:spPr>
            <a:xfrm>
              <a:off x="7292051" y="0"/>
              <a:ext cx="1299380" cy="169164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292051" y="1691646"/>
              <a:ext cx="1299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Mingbo</a:t>
              </a:r>
              <a:r>
                <a:rPr lang="en-US" dirty="0" smtClean="0"/>
                <a:t> </a:t>
              </a:r>
              <a:r>
                <a:rPr lang="en-US" dirty="0" err="1" smtClean="0"/>
                <a:t>Cai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85827" y="2305489"/>
            <a:ext cx="1295128" cy="2067908"/>
            <a:chOff x="8591431" y="0"/>
            <a:chExt cx="1295128" cy="2067908"/>
          </a:xfrm>
        </p:grpSpPr>
        <p:pic>
          <p:nvPicPr>
            <p:cNvPr id="14" name="Picture 13" descr="yael.jpg"/>
            <p:cNvPicPr>
              <a:picLocks noChangeAspect="1"/>
            </p:cNvPicPr>
            <p:nvPr/>
          </p:nvPicPr>
          <p:blipFill rotWithShape="1">
            <a:blip r:embed="rId6">
              <a:alphaModFix amt="51000"/>
            </a:blip>
            <a:srcRect b="13140"/>
            <a:stretch/>
          </p:blipFill>
          <p:spPr>
            <a:xfrm>
              <a:off x="8591431" y="0"/>
              <a:ext cx="1295128" cy="169164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591431" y="1698576"/>
              <a:ext cx="1295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Yael </a:t>
              </a:r>
              <a:r>
                <a:rPr lang="en-US" dirty="0" err="1" smtClean="0"/>
                <a:t>Niv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7952" y="52915"/>
            <a:ext cx="1337576" cy="2245638"/>
            <a:chOff x="198262" y="3184019"/>
            <a:chExt cx="1337576" cy="2245638"/>
          </a:xfrm>
        </p:grpSpPr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7">
              <a:alphaModFix amt="53000"/>
            </a:blip>
            <a:srcRect l="21774" r="20947"/>
            <a:stretch>
              <a:fillRect/>
            </a:stretch>
          </p:blipFill>
          <p:spPr bwMode="auto">
            <a:xfrm>
              <a:off x="198262" y="3184019"/>
              <a:ext cx="1337576" cy="169164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3" name="Rectangle 22"/>
            <p:cNvSpPr>
              <a:spLocks/>
            </p:cNvSpPr>
            <p:nvPr/>
          </p:nvSpPr>
          <p:spPr bwMode="auto">
            <a:xfrm>
              <a:off x="198262" y="4875659"/>
              <a:ext cx="1337576" cy="55399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Yuji </a:t>
              </a:r>
              <a:endParaRPr lang="en-US" dirty="0" smtClean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Takahashi</a:t>
              </a:r>
              <a:endParaRPr lang="en-US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57948" y="52915"/>
            <a:ext cx="1337580" cy="2252574"/>
            <a:chOff x="1535838" y="3184019"/>
            <a:chExt cx="1337580" cy="2252574"/>
          </a:xfrm>
        </p:grpSpPr>
        <p:pic>
          <p:nvPicPr>
            <p:cNvPr id="22" name="Picture 21"/>
            <p:cNvPicPr>
              <a:picLocks noChangeAspect="1" noChangeArrowheads="1"/>
            </p:cNvPicPr>
            <p:nvPr/>
          </p:nvPicPr>
          <p:blipFill>
            <a:blip r:embed="rId8">
              <a:alphaModFix amt="50000"/>
            </a:blip>
            <a:srcRect l="13943" t="3384" r="7295" b="16928"/>
            <a:stretch>
              <a:fillRect/>
            </a:stretch>
          </p:blipFill>
          <p:spPr bwMode="auto">
            <a:xfrm>
              <a:off x="1535838" y="3184019"/>
              <a:ext cx="1337580" cy="169164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4" name="Rectangle 23"/>
            <p:cNvSpPr>
              <a:spLocks/>
            </p:cNvSpPr>
            <p:nvPr/>
          </p:nvSpPr>
          <p:spPr bwMode="auto">
            <a:xfrm>
              <a:off x="1535838" y="4882595"/>
              <a:ext cx="1337580" cy="55399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Geoff </a:t>
              </a:r>
              <a:r>
                <a:rPr lang="en-US" dirty="0" err="1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Schoenbaum</a:t>
              </a:r>
              <a:endParaRPr lang="en-US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500400" y="52915"/>
            <a:ext cx="1295128" cy="2067908"/>
            <a:chOff x="2873418" y="3184019"/>
            <a:chExt cx="1295128" cy="2067908"/>
          </a:xfrm>
        </p:grpSpPr>
        <p:pic>
          <p:nvPicPr>
            <p:cNvPr id="25" name="Picture 24" descr="yael.jpg"/>
            <p:cNvPicPr>
              <a:picLocks noChangeAspect="1"/>
            </p:cNvPicPr>
            <p:nvPr/>
          </p:nvPicPr>
          <p:blipFill rotWithShape="1">
            <a:blip r:embed="rId6">
              <a:alphaModFix amt="50000"/>
            </a:blip>
            <a:srcRect b="13140"/>
            <a:stretch/>
          </p:blipFill>
          <p:spPr>
            <a:xfrm>
              <a:off x="2873418" y="3184019"/>
              <a:ext cx="1295128" cy="169164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873418" y="4882595"/>
              <a:ext cx="1295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Yael </a:t>
              </a:r>
              <a:r>
                <a:rPr lang="en-US" dirty="0" err="1" smtClean="0"/>
                <a:t>Niv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57948" y="4453884"/>
            <a:ext cx="1323007" cy="2387113"/>
            <a:chOff x="7580659" y="1611851"/>
            <a:chExt cx="1323007" cy="2387113"/>
          </a:xfrm>
        </p:grpSpPr>
        <p:sp>
          <p:nvSpPr>
            <p:cNvPr id="9" name="TextBox 8"/>
            <p:cNvSpPr txBox="1"/>
            <p:nvPr/>
          </p:nvSpPr>
          <p:spPr>
            <a:xfrm>
              <a:off x="7605219" y="3352633"/>
              <a:ext cx="1298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Natalie </a:t>
              </a:r>
              <a:r>
                <a:rPr lang="en-US" dirty="0" err="1" smtClean="0"/>
                <a:t>Golub</a:t>
              </a:r>
              <a:endParaRPr lang="en-US" dirty="0"/>
            </a:p>
          </p:txBody>
        </p:sp>
        <p:pic>
          <p:nvPicPr>
            <p:cNvPr id="10" name="Picture 9" descr="29216316_1623684104387194_6977600763820244992_n.jpg"/>
            <p:cNvPicPr>
              <a:picLocks noChangeAspect="1"/>
            </p:cNvPicPr>
            <p:nvPr/>
          </p:nvPicPr>
          <p:blipFill rotWithShape="1">
            <a:blip r:embed="rId9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3" r="12192"/>
            <a:stretch/>
          </p:blipFill>
          <p:spPr>
            <a:xfrm>
              <a:off x="7580659" y="1611851"/>
              <a:ext cx="1323007" cy="1752433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666750" y="613833"/>
            <a:ext cx="3776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State Space Theory</a:t>
            </a:r>
            <a:endParaRPr lang="en-US" sz="3600" dirty="0"/>
          </a:p>
        </p:txBody>
      </p:sp>
      <p:sp>
        <p:nvSpPr>
          <p:cNvPr id="33" name="TextBox 32"/>
          <p:cNvSpPr txBox="1"/>
          <p:nvPr/>
        </p:nvSpPr>
        <p:spPr>
          <a:xfrm>
            <a:off x="3356489" y="2855383"/>
            <a:ext cx="1087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fMRI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666751" y="5304367"/>
            <a:ext cx="3776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Wizard Gems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433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1965E-6 -3.44437E-6 L 0.1529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6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774E-6 5.22785E-7 L -0.15307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4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0656E-6 -2.2068E-6 L -0.14266 -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3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3579E-6 -4.84848E-6 L 0.13884 -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2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-0.14931 -0.002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13715 0.00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552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0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6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9-08-13 at 8.14.1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21" b="-58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792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slot machines paying out probabilistic rewards</a:t>
            </a:r>
          </a:p>
          <a:p>
            <a:endParaRPr lang="en-US" dirty="0" smtClean="0"/>
          </a:p>
        </p:txBody>
      </p:sp>
      <p:pic>
        <p:nvPicPr>
          <p:cNvPr id="4" name="Picture 3" descr="71l3rEJki-L._SX425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0548"/>
            <a:ext cx="3377452" cy="3377452"/>
          </a:xfrm>
          <a:prstGeom prst="rect">
            <a:avLst/>
          </a:prstGeom>
        </p:spPr>
      </p:pic>
      <p:pic>
        <p:nvPicPr>
          <p:cNvPr id="6" name="Picture 5" descr="91gVlBp33HL._SL1500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42" y="3134142"/>
            <a:ext cx="3723857" cy="3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83275" cy="1143000"/>
          </a:xfrm>
        </p:spPr>
        <p:txBody>
          <a:bodyPr/>
          <a:lstStyle/>
          <a:p>
            <a:r>
              <a:rPr lang="en-US" dirty="0" smtClean="0"/>
              <a:t>Model 3: </a:t>
            </a:r>
            <a:r>
              <a:rPr lang="en-US" dirty="0" err="1" smtClean="0"/>
              <a:t>Rescorla</a:t>
            </a:r>
            <a:r>
              <a:rPr lang="en-US" dirty="0" smtClean="0"/>
              <a:t> Wagner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state, two actions (for two slot machines)</a:t>
            </a:r>
          </a:p>
          <a:p>
            <a:r>
              <a:rPr lang="en-US" dirty="0" smtClean="0"/>
              <a:t>Learn a value for each option</a:t>
            </a:r>
          </a:p>
          <a:p>
            <a:r>
              <a:rPr lang="en-US" dirty="0" smtClean="0"/>
              <a:t>Value of played option updates according to prediction error</a:t>
            </a:r>
          </a:p>
          <a:p>
            <a:endParaRPr lang="en-US" dirty="0"/>
          </a:p>
          <a:p>
            <a:r>
              <a:rPr lang="en-US" dirty="0" smtClean="0"/>
              <a:t>Alpha is learning rate (between 0 and 1)</a:t>
            </a:r>
          </a:p>
          <a:p>
            <a:r>
              <a:rPr lang="en-US" dirty="0" smtClean="0"/>
              <a:t>Value of </a:t>
            </a:r>
            <a:r>
              <a:rPr lang="en-US" dirty="0" err="1" smtClean="0"/>
              <a:t>unplayed</a:t>
            </a:r>
            <a:r>
              <a:rPr lang="en-US" dirty="0" smtClean="0"/>
              <a:t> option stays the same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92790" y="117587"/>
            <a:ext cx="1481601" cy="1300051"/>
            <a:chOff x="7416144" y="1601546"/>
            <a:chExt cx="1481601" cy="1300051"/>
          </a:xfrm>
        </p:grpSpPr>
        <p:grpSp>
          <p:nvGrpSpPr>
            <p:cNvPr id="5" name="Group 4"/>
            <p:cNvGrpSpPr/>
            <p:nvPr/>
          </p:nvGrpSpPr>
          <p:grpSpPr>
            <a:xfrm>
              <a:off x="7489232" y="1656871"/>
              <a:ext cx="1333945" cy="1244726"/>
              <a:chOff x="4919584" y="3925472"/>
              <a:chExt cx="1706180" cy="15920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800" dirty="0" smtClean="0">
                    <a:latin typeface="Arial"/>
                    <a:cs typeface="Arial"/>
                  </a:rPr>
                  <a:t>S</a:t>
                </a:r>
                <a:endParaRPr lang="en-US" sz="1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416144" y="1601546"/>
              <a:ext cx="1481601" cy="1281841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Q^k_t+1_=_Q^k_t_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17" y="3892421"/>
            <a:ext cx="4826000" cy="571500"/>
          </a:xfrm>
          <a:prstGeom prst="rect">
            <a:avLst/>
          </a:prstGeom>
        </p:spPr>
      </p:pic>
      <p:pic>
        <p:nvPicPr>
          <p:cNvPr id="14" name="Picture 13" descr="Q^k_t+1_=_Q^k_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17" y="5591972"/>
            <a:ext cx="2120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49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83275" cy="1143000"/>
          </a:xfrm>
        </p:spPr>
        <p:txBody>
          <a:bodyPr/>
          <a:lstStyle/>
          <a:p>
            <a:r>
              <a:rPr lang="en-US" dirty="0" smtClean="0"/>
              <a:t>Model 3: </a:t>
            </a:r>
            <a:r>
              <a:rPr lang="en-US" dirty="0" err="1" smtClean="0"/>
              <a:t>Rescorla</a:t>
            </a:r>
            <a:r>
              <a:rPr lang="en-US" dirty="0" smtClean="0"/>
              <a:t> Wagner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Choice is based on difference in value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Beta determines slope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7492790" y="117587"/>
            <a:ext cx="1481601" cy="1300051"/>
            <a:chOff x="7416144" y="1601546"/>
            <a:chExt cx="1481601" cy="1300051"/>
          </a:xfrm>
        </p:grpSpPr>
        <p:grpSp>
          <p:nvGrpSpPr>
            <p:cNvPr id="5" name="Group 4"/>
            <p:cNvGrpSpPr/>
            <p:nvPr/>
          </p:nvGrpSpPr>
          <p:grpSpPr>
            <a:xfrm>
              <a:off x="7489232" y="1656871"/>
              <a:ext cx="1333945" cy="1244726"/>
              <a:chOff x="4919584" y="3925472"/>
              <a:chExt cx="1706180" cy="15920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911008" y="5106057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B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11008" y="3925472"/>
                <a:ext cx="411480" cy="41148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endParaRPr lang="en-US" sz="1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V="1">
                <a:off x="5471158" y="4070952"/>
                <a:ext cx="1154606" cy="669156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5471158" y="4740109"/>
                <a:ext cx="1154606" cy="685803"/>
              </a:xfrm>
              <a:prstGeom prst="straightConnector1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5059678" y="432862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/>
                  <a:cs typeface="Arial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919584" y="4328628"/>
                <a:ext cx="1074648" cy="8229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w="med" len="med"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800" dirty="0" smtClean="0">
                    <a:latin typeface="Arial"/>
                    <a:cs typeface="Arial"/>
                  </a:rPr>
                  <a:t>S</a:t>
                </a:r>
                <a:endParaRPr lang="en-US" sz="1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416144" y="1601546"/>
              <a:ext cx="1481601" cy="1281841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p(_mbox_choose_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24" y="2394763"/>
            <a:ext cx="7416800" cy="1054100"/>
          </a:xfrm>
          <a:prstGeom prst="rect">
            <a:avLst/>
          </a:prstGeom>
        </p:spPr>
      </p:pic>
      <p:pic>
        <p:nvPicPr>
          <p:cNvPr id="16" name="Picture 15" descr="h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82" y="3925927"/>
            <a:ext cx="3909430" cy="293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Simulation: values over time</a:t>
            </a:r>
            <a:endParaRPr lang="en-US" dirty="0"/>
          </a:p>
        </p:txBody>
      </p:sp>
      <p:pic>
        <p:nvPicPr>
          <p:cNvPr id="4" name="Content Placeholder 3" descr="Screen Shot 2019-08-13 at 8.26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6" r="-18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24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model to human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learning rate and </a:t>
            </a:r>
            <a:r>
              <a:rPr lang="en-US" dirty="0" err="1" smtClean="0"/>
              <a:t>softmax</a:t>
            </a:r>
            <a:r>
              <a:rPr lang="en-US" dirty="0" smtClean="0"/>
              <a:t> parameter for each person</a:t>
            </a:r>
          </a:p>
          <a:p>
            <a:r>
              <a:rPr lang="en-US" dirty="0" smtClean="0"/>
              <a:t>Do these numbers mean anything?</a:t>
            </a:r>
          </a:p>
          <a:p>
            <a:r>
              <a:rPr lang="en-US" dirty="0" smtClean="0"/>
              <a:t>A minimal condition is that if you simulated data with parameters                            you would be able to recover them </a:t>
            </a:r>
            <a:endParaRPr lang="en-US" dirty="0"/>
          </a:p>
        </p:txBody>
      </p:sp>
      <p:pic>
        <p:nvPicPr>
          <p:cNvPr id="4" name="Picture 3" descr="(_alpha,_beta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30" y="2123905"/>
            <a:ext cx="1054100" cy="469900"/>
          </a:xfrm>
          <a:prstGeom prst="rect">
            <a:avLst/>
          </a:prstGeom>
        </p:spPr>
      </p:pic>
      <p:pic>
        <p:nvPicPr>
          <p:cNvPr id="5" name="Picture 4" descr="(_alpha_sim_,_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30" y="3839439"/>
            <a:ext cx="2324100" cy="469900"/>
          </a:xfrm>
          <a:prstGeom prst="rect">
            <a:avLst/>
          </a:prstGeom>
        </p:spPr>
      </p:pic>
      <p:pic>
        <p:nvPicPr>
          <p:cNvPr id="6" name="Picture 5" descr="alpha_fit_=_al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098" y="4929162"/>
            <a:ext cx="229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OFC codes the state space for reinforcement learning</a:t>
            </a:r>
            <a:br>
              <a:rPr lang="en-US" b="1" dirty="0" smtClean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/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i="1" dirty="0" smtClean="0">
                <a:solidFill>
                  <a:srgbClr val="000000"/>
                </a:solidFill>
              </a:rPr>
              <a:t>The State Space Theory for OFC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5418" y="6497948"/>
            <a:ext cx="262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Wilson et al. Neuron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2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recovery</a:t>
            </a:r>
            <a:endParaRPr lang="en-US" dirty="0"/>
          </a:p>
        </p:txBody>
      </p:sp>
      <p:pic>
        <p:nvPicPr>
          <p:cNvPr id="4" name="Content Placeholder 3" descr="Figure4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6" b="-4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912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Also might want to compare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Model 3 is </a:t>
            </a:r>
            <a:r>
              <a:rPr lang="en-US" dirty="0" err="1" smtClean="0"/>
              <a:t>Rescorla</a:t>
            </a:r>
            <a:r>
              <a:rPr lang="en-US" dirty="0" smtClean="0"/>
              <a:t> Wagner</a:t>
            </a:r>
          </a:p>
          <a:p>
            <a:r>
              <a:rPr lang="en-US" dirty="0" smtClean="0"/>
              <a:t>But Model 1 could be random responding</a:t>
            </a:r>
          </a:p>
          <a:p>
            <a:r>
              <a:rPr lang="en-US" dirty="0" smtClean="0"/>
              <a:t>Model 2 could be win-stay-lose-shift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Which strategy best accounts for people’s data?</a:t>
            </a:r>
          </a:p>
          <a:p>
            <a:r>
              <a:rPr lang="en-US" dirty="0" smtClean="0"/>
              <a:t>Easy to do with standard methods (e.g. BIC), but do the results mean anything?</a:t>
            </a:r>
          </a:p>
          <a:p>
            <a:r>
              <a:rPr lang="en-US" dirty="0" smtClean="0"/>
              <a:t>Again check with simulated data</a:t>
            </a:r>
          </a:p>
          <a:p>
            <a:pPr lvl="1"/>
            <a:r>
              <a:rPr lang="en-US" dirty="0" smtClean="0"/>
              <a:t>i.e. is data simulated with model A best fit by model A or some other 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6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4" name="Content Placeholder 3" descr="Figure5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71" r="49637" b="-11871"/>
          <a:stretch/>
        </p:blipFill>
        <p:spPr>
          <a:xfrm>
            <a:off x="1541137" y="692810"/>
            <a:ext cx="6128690" cy="6692463"/>
          </a:xfrm>
        </p:spPr>
      </p:pic>
    </p:spTree>
    <p:extLst>
      <p:ext uri="{BB962C8B-B14F-4D97-AF65-F5344CB8AC3E}">
        <p14:creationId xmlns:p14="http://schemas.microsoft.com/office/powerpoint/2010/main" val="346565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5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state space?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8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14072</TotalTime>
  <Words>1883</Words>
  <Application>Microsoft Macintosh PowerPoint</Application>
  <PresentationFormat>On-screen Show (4:3)</PresentationFormat>
  <Paragraphs>559</Paragraphs>
  <Slides>83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The State Space Theory of OFC</vt:lpstr>
      <vt:lpstr>Neuroscience of  Reinforcement Learning and  Decision Making Lab    </vt:lpstr>
      <vt:lpstr>Neuroscience of  Reinforcement Learning and  Decision Making Lab  The NRD lab  </vt:lpstr>
      <vt:lpstr>Orbitofrontal cortex (OFC)</vt:lpstr>
      <vt:lpstr>What does the OFC do?</vt:lpstr>
      <vt:lpstr>What does the OFC do?</vt:lpstr>
      <vt:lpstr>OFC codes the state space for reinforcement learning  </vt:lpstr>
      <vt:lpstr>OFC codes the state space for reinforcement learning  The State Space Theory for OFC</vt:lpstr>
      <vt:lpstr>What is a state space?</vt:lpstr>
      <vt:lpstr>What is a state space?</vt:lpstr>
      <vt:lpstr>What is a state space?</vt:lpstr>
      <vt:lpstr>What is a state space?</vt:lpstr>
      <vt:lpstr>PowerPoint Presentation</vt:lpstr>
      <vt:lpstr>PowerPoint Presentation</vt:lpstr>
      <vt:lpstr>Outline</vt:lpstr>
      <vt:lpstr>Outline</vt:lpstr>
      <vt:lpstr>Delayed alternation</vt:lpstr>
      <vt:lpstr>Delayed alternation</vt:lpstr>
      <vt:lpstr>Delayed alternation</vt:lpstr>
      <vt:lpstr>Delayed alternation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Behavior</vt:lpstr>
      <vt:lpstr>Behavior</vt:lpstr>
      <vt:lpstr>Outline</vt:lpstr>
      <vt:lpstr>Faces/Houses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Problems with State Space Theory</vt:lpstr>
      <vt:lpstr>Multiple linear regression</vt:lpstr>
      <vt:lpstr>Example: House prices</vt:lpstr>
      <vt:lpstr>Simulation</vt:lpstr>
      <vt:lpstr>Test error vs number of regressors</vt:lpstr>
      <vt:lpstr>Test error vs number of regressors</vt:lpstr>
      <vt:lpstr>Test error vs number of regressors</vt:lpstr>
      <vt:lpstr>Test error vs number of regressors</vt:lpstr>
      <vt:lpstr>Test error vs number of regressors</vt:lpstr>
      <vt:lpstr>Test error vs number of regressors</vt:lpstr>
      <vt:lpstr>The Wizard Gems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So … </vt:lpstr>
      <vt:lpstr>Problems with State Space Theory</vt:lpstr>
      <vt:lpstr>What good is linear regression in a non-linear world?</vt:lpstr>
      <vt:lpstr>What good is linear regression in a non-linear world?</vt:lpstr>
      <vt:lpstr>What good is linear regression in a non-linear world?</vt:lpstr>
      <vt:lpstr>Outline</vt:lpstr>
      <vt:lpstr>PowerPoint Presentation</vt:lpstr>
      <vt:lpstr>PowerPoint Presentation</vt:lpstr>
      <vt:lpstr>PowerPoint Presentation</vt:lpstr>
      <vt:lpstr>Model fitting</vt:lpstr>
      <vt:lpstr>PowerPoint Presentation</vt:lpstr>
      <vt:lpstr>Task</vt:lpstr>
      <vt:lpstr>Model 3: Rescorla Wagner</vt:lpstr>
      <vt:lpstr>Model 3: Rescorla Wagner</vt:lpstr>
      <vt:lpstr>Simulation: values over time</vt:lpstr>
      <vt:lpstr>Fit model to human choices</vt:lpstr>
      <vt:lpstr>Parameter recovery</vt:lpstr>
      <vt:lpstr>Also might want to compare models</vt:lpstr>
      <vt:lpstr>Confusion matrix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Orbitofrontal cortex as a cognitive map of task space</dc:title>
  <dc:creator>Robert Wilson</dc:creator>
  <cp:lastModifiedBy>Robert Wilson</cp:lastModifiedBy>
  <cp:revision>189</cp:revision>
  <dcterms:created xsi:type="dcterms:W3CDTF">2013-07-24T15:05:08Z</dcterms:created>
  <dcterms:modified xsi:type="dcterms:W3CDTF">2019-08-13T21:55:30Z</dcterms:modified>
</cp:coreProperties>
</file>